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0" r:id="rId1"/>
  </p:sldMasterIdLst>
  <p:notesMasterIdLst>
    <p:notesMasterId r:id="rId24"/>
  </p:notesMasterIdLst>
  <p:handoutMasterIdLst>
    <p:handoutMasterId r:id="rId25"/>
  </p:handoutMasterIdLst>
  <p:sldIdLst>
    <p:sldId id="273" r:id="rId2"/>
    <p:sldId id="292" r:id="rId3"/>
    <p:sldId id="284" r:id="rId4"/>
    <p:sldId id="304" r:id="rId5"/>
    <p:sldId id="271" r:id="rId6"/>
    <p:sldId id="274" r:id="rId7"/>
    <p:sldId id="266" r:id="rId8"/>
    <p:sldId id="296" r:id="rId9"/>
    <p:sldId id="295" r:id="rId10"/>
    <p:sldId id="299" r:id="rId11"/>
    <p:sldId id="279" r:id="rId12"/>
    <p:sldId id="305" r:id="rId13"/>
    <p:sldId id="306" r:id="rId14"/>
    <p:sldId id="307" r:id="rId15"/>
    <p:sldId id="303" r:id="rId16"/>
    <p:sldId id="272" r:id="rId17"/>
    <p:sldId id="294" r:id="rId18"/>
    <p:sldId id="302" r:id="rId19"/>
    <p:sldId id="301" r:id="rId20"/>
    <p:sldId id="308" r:id="rId21"/>
    <p:sldId id="298" r:id="rId22"/>
    <p:sldId id="260" r:id="rId2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77"/>
    <a:srgbClr val="78002F"/>
    <a:srgbClr val="436712"/>
    <a:srgbClr val="97003C"/>
    <a:srgbClr val="082AB0"/>
    <a:srgbClr val="0E3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8" autoAdjust="0"/>
    <p:restoredTop sz="81883" autoAdjust="0"/>
  </p:normalViewPr>
  <p:slideViewPr>
    <p:cSldViewPr showGuides="1">
      <p:cViewPr>
        <p:scale>
          <a:sx n="110" d="100"/>
          <a:sy n="110" d="100"/>
        </p:scale>
        <p:origin x="-1144" y="3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834"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437316140852"/>
          <c:y val="0.0624999228037672"/>
          <c:w val="0.481264070179147"/>
          <c:h val="0.843627605372858"/>
        </c:manualLayout>
      </c:layout>
      <c:pieChart>
        <c:varyColors val="1"/>
        <c:ser>
          <c:idx val="0"/>
          <c:order val="0"/>
          <c:dPt>
            <c:idx val="0"/>
            <c:bubble3D val="0"/>
            <c:spPr>
              <a:solidFill>
                <a:srgbClr val="CC0000">
                  <a:alpha val="78000"/>
                </a:srgbClr>
              </a:solidFill>
            </c:spPr>
          </c:dPt>
          <c:dPt>
            <c:idx val="1"/>
            <c:bubble3D val="0"/>
            <c:spPr>
              <a:solidFill>
                <a:schemeClr val="tx2">
                  <a:lumMod val="60000"/>
                  <a:lumOff val="40000"/>
                </a:schemeClr>
              </a:solidFill>
            </c:spPr>
          </c:dPt>
          <c:dPt>
            <c:idx val="2"/>
            <c:bubble3D val="0"/>
            <c:spPr>
              <a:solidFill>
                <a:srgbClr val="FF9933"/>
              </a:solidFill>
            </c:spPr>
          </c:dPt>
          <c:dLbls>
            <c:dLbl>
              <c:idx val="0"/>
              <c:layout>
                <c:manualLayout>
                  <c:x val="-0.0941279543292783"/>
                  <c:y val="0.0900044218879229"/>
                </c:manualLayout>
              </c:layout>
              <c:showLegendKey val="0"/>
              <c:showVal val="0"/>
              <c:showCatName val="0"/>
              <c:showSerName val="0"/>
              <c:showPercent val="1"/>
              <c:showBubbleSize val="0"/>
            </c:dLbl>
            <c:dLbl>
              <c:idx val="1"/>
              <c:layout>
                <c:manualLayout>
                  <c:x val="0.149246096226438"/>
                  <c:y val="-0.161290020951183"/>
                </c:manualLayout>
              </c:layout>
              <c:showLegendKey val="0"/>
              <c:showVal val="0"/>
              <c:showCatName val="0"/>
              <c:showSerName val="0"/>
              <c:showPercent val="1"/>
              <c:showBubbleSize val="0"/>
            </c:dLbl>
            <c:dLbl>
              <c:idx val="2"/>
              <c:layout>
                <c:manualLayout>
                  <c:x val="0.125365291162914"/>
                  <c:y val="0.198163016246366"/>
                </c:manualLayout>
              </c:layout>
              <c:showLegendKey val="0"/>
              <c:showVal val="0"/>
              <c:showCatName val="0"/>
              <c:showSerName val="0"/>
              <c:showPercent val="1"/>
              <c:showBubbleSize val="0"/>
            </c:dLbl>
            <c:txPr>
              <a:bodyPr/>
              <a:lstStyle/>
              <a:p>
                <a:pPr>
                  <a:defRPr sz="1800" b="1"/>
                </a:pPr>
                <a:endParaRPr lang="en-US"/>
              </a:p>
            </c:txPr>
            <c:showLegendKey val="0"/>
            <c:showVal val="0"/>
            <c:showCatName val="0"/>
            <c:showSerName val="0"/>
            <c:showPercent val="1"/>
            <c:showBubbleSize val="0"/>
            <c:showLeaderLines val="1"/>
          </c:dLbls>
          <c:cat>
            <c:strRef>
              <c:f>Sheet1!$E$3:$E$5</c:f>
              <c:strCache>
                <c:ptCount val="3"/>
                <c:pt idx="0">
                  <c:v>Undergraduate Students</c:v>
                </c:pt>
                <c:pt idx="1">
                  <c:v>Graduates Students</c:v>
                </c:pt>
                <c:pt idx="2">
                  <c:v>Faculty and Adminsstrators</c:v>
                </c:pt>
              </c:strCache>
            </c:strRef>
          </c:cat>
          <c:val>
            <c:numRef>
              <c:f>Sheet1!$F$3:$F$5</c:f>
              <c:numCache>
                <c:formatCode>General</c:formatCode>
                <c:ptCount val="3"/>
                <c:pt idx="0">
                  <c:v>1514.0</c:v>
                </c:pt>
                <c:pt idx="1">
                  <c:v>1385.0</c:v>
                </c:pt>
                <c:pt idx="2">
                  <c:v>729.0</c:v>
                </c:pt>
              </c:numCache>
            </c:numRef>
          </c:val>
        </c:ser>
        <c:dLbls>
          <c:showLegendKey val="0"/>
          <c:showVal val="0"/>
          <c:showCatName val="0"/>
          <c:showSerName val="0"/>
          <c:showPercent val="1"/>
          <c:showBubbleSize val="0"/>
          <c:showLeaderLines val="1"/>
        </c:dLbls>
        <c:firstSliceAng val="0"/>
      </c:pieChart>
    </c:plotArea>
    <c:legend>
      <c:legendPos val="l"/>
      <c:legendEntry>
        <c:idx val="2"/>
        <c:txPr>
          <a:bodyPr/>
          <a:lstStyle/>
          <a:p>
            <a:pPr>
              <a:defRPr sz="1600">
                <a:solidFill>
                  <a:schemeClr val="bg1">
                    <a:lumMod val="85000"/>
                  </a:schemeClr>
                </a:solidFill>
              </a:defRPr>
            </a:pPr>
            <a:endParaRPr lang="en-US"/>
          </a:p>
        </c:txPr>
      </c:legendEntry>
      <c:layout>
        <c:manualLayout>
          <c:xMode val="edge"/>
          <c:yMode val="edge"/>
          <c:x val="0.126543209876543"/>
          <c:y val="0.173872173390736"/>
          <c:w val="0.387446777486148"/>
          <c:h val="0.652255313655429"/>
        </c:manualLayout>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10FA6-97C0-40B8-8FB9-73A38BD785A0}" type="doc">
      <dgm:prSet loTypeId="urn:microsoft.com/office/officeart/2005/8/layout/chart3" loCatId="cycle" qsTypeId="urn:microsoft.com/office/officeart/2005/8/quickstyle/simple2" qsCatId="simple" csTypeId="urn:microsoft.com/office/officeart/2005/8/colors/accent0_3" csCatId="mainScheme" phldr="1"/>
      <dgm:spPr/>
    </dgm:pt>
    <dgm:pt modelId="{F0A2E83A-E238-4D9D-8FBC-582444007510}">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lIns="0" tIns="0" rIns="0" bIns="0"/>
        <a:lstStyle/>
        <a:p>
          <a:r>
            <a:rPr lang="en-CA" sz="2000" b="1" dirty="0" smtClean="0"/>
            <a:t>Teaching is recognized in strategic initiatives and practices</a:t>
          </a:r>
          <a:endParaRPr lang="en-CA" sz="2000" b="1" dirty="0"/>
        </a:p>
      </dgm:t>
    </dgm:pt>
    <dgm:pt modelId="{C5C57F95-6913-4514-96A0-E89AC4F7BE0B}" type="parTrans" cxnId="{DEB88523-779D-43D1-B323-A9B35807B044}">
      <dgm:prSet/>
      <dgm:spPr/>
      <dgm:t>
        <a:bodyPr/>
        <a:lstStyle/>
        <a:p>
          <a:endParaRPr lang="en-CA"/>
        </a:p>
      </dgm:t>
    </dgm:pt>
    <dgm:pt modelId="{DD9085C1-54EC-4536-A68E-082182D84A65}" type="sibTrans" cxnId="{DEB88523-779D-43D1-B323-A9B35807B044}">
      <dgm:prSet/>
      <dgm:spPr/>
      <dgm:t>
        <a:bodyPr/>
        <a:lstStyle/>
        <a:p>
          <a:endParaRPr lang="en-CA"/>
        </a:p>
      </dgm:t>
    </dgm:pt>
    <dgm:pt modelId="{D85F6F86-BA79-4D4C-B6CC-D719AA4217BF}">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i="0" dirty="0" smtClean="0"/>
            <a:t>Assessment of teaching is constructive and flexible</a:t>
          </a:r>
          <a:endParaRPr lang="en-CA" sz="2000" i="0" dirty="0"/>
        </a:p>
      </dgm:t>
    </dgm:pt>
    <dgm:pt modelId="{2BD28C7E-0BA1-428A-9B50-78456235E753}" type="parTrans" cxnId="{F390884F-ABC3-403F-902E-85AF6B368347}">
      <dgm:prSet/>
      <dgm:spPr/>
      <dgm:t>
        <a:bodyPr/>
        <a:lstStyle/>
        <a:p>
          <a:endParaRPr lang="en-CA"/>
        </a:p>
      </dgm:t>
    </dgm:pt>
    <dgm:pt modelId="{5072E15A-CD54-40E9-A477-052FE5209962}" type="sibTrans" cxnId="{F390884F-ABC3-403F-902E-85AF6B368347}">
      <dgm:prSet/>
      <dgm:spPr/>
      <dgm:t>
        <a:bodyPr/>
        <a:lstStyle/>
        <a:p>
          <a:endParaRPr lang="en-CA"/>
        </a:p>
      </dgm:t>
    </dgm:pt>
    <dgm:pt modelId="{EACDEBD7-2A8E-49C5-A0F2-6C8413B38736}">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Faculty are encouraged to develop as teachers</a:t>
          </a:r>
          <a:endParaRPr lang="en-CA" sz="2000" b="1" dirty="0"/>
        </a:p>
      </dgm:t>
    </dgm:pt>
    <dgm:pt modelId="{88579DE1-32E4-4C62-9F1B-C34612A5D563}" type="parTrans" cxnId="{101FFE0C-454F-4AAC-A1BB-7B66080189EE}">
      <dgm:prSet/>
      <dgm:spPr/>
      <dgm:t>
        <a:bodyPr/>
        <a:lstStyle/>
        <a:p>
          <a:endParaRPr lang="en-CA"/>
        </a:p>
      </dgm:t>
    </dgm:pt>
    <dgm:pt modelId="{E87B9CF2-D80D-439A-AF84-FEDB1501455E}" type="sibTrans" cxnId="{101FFE0C-454F-4AAC-A1BB-7B66080189EE}">
      <dgm:prSet/>
      <dgm:spPr/>
      <dgm:t>
        <a:bodyPr/>
        <a:lstStyle/>
        <a:p>
          <a:endParaRPr lang="en-CA"/>
        </a:p>
      </dgm:t>
    </dgm:pt>
    <dgm:pt modelId="{3EBF6299-3FEA-480F-AD78-F849BF87078F}">
      <dgm:prSet phldrT="[Text]"/>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0" dirty="0" smtClean="0"/>
            <a:t>Infrastructure exists to support teaching</a:t>
          </a:r>
          <a:endParaRPr lang="en-CA" i="0" dirty="0"/>
        </a:p>
      </dgm:t>
    </dgm:pt>
    <dgm:pt modelId="{DD53B9A1-C0B0-44E7-B759-C3F6F781A28B}" type="parTrans" cxnId="{D4EFD822-8683-44D6-B755-FD1D86366051}">
      <dgm:prSet/>
      <dgm:spPr/>
      <dgm:t>
        <a:bodyPr/>
        <a:lstStyle/>
        <a:p>
          <a:endParaRPr lang="en-CA"/>
        </a:p>
      </dgm:t>
    </dgm:pt>
    <dgm:pt modelId="{F63CF491-4BE8-4122-9E01-F5C9A2D7E0EB}" type="sibTrans" cxnId="{D4EFD822-8683-44D6-B755-FD1D86366051}">
      <dgm:prSet/>
      <dgm:spPr/>
      <dgm:t>
        <a:bodyPr/>
        <a:lstStyle/>
        <a:p>
          <a:endParaRPr lang="en-CA"/>
        </a:p>
      </dgm:t>
    </dgm:pt>
    <dgm:pt modelId="{F641D09A-B7C0-445E-851C-EA949C959427}">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Broad engagement around teaching occurs</a:t>
          </a:r>
          <a:endParaRPr lang="en-CA" sz="2000" b="1" dirty="0"/>
        </a:p>
      </dgm:t>
    </dgm:pt>
    <dgm:pt modelId="{A2A2E84C-ED38-4AA3-80DA-82670D7297E5}" type="parTrans" cxnId="{50C84FC8-B457-4F72-A82B-50A5340CAB27}">
      <dgm:prSet/>
      <dgm:spPr/>
      <dgm:t>
        <a:bodyPr/>
        <a:lstStyle/>
        <a:p>
          <a:endParaRPr lang="en-CA"/>
        </a:p>
      </dgm:t>
    </dgm:pt>
    <dgm:pt modelId="{B67A3970-4A10-44DC-A9A5-9E5EEC2BF01E}" type="sibTrans" cxnId="{50C84FC8-B457-4F72-A82B-50A5340CAB27}">
      <dgm:prSet/>
      <dgm:spPr/>
      <dgm:t>
        <a:bodyPr/>
        <a:lstStyle/>
        <a:p>
          <a:endParaRPr lang="en-CA"/>
        </a:p>
      </dgm:t>
    </dgm:pt>
    <dgm:pt modelId="{8D041313-0E79-493E-986E-FAA969E3180E}" type="pres">
      <dgm:prSet presAssocID="{CFB10FA6-97C0-40B8-8FB9-73A38BD785A0}" presName="compositeShape" presStyleCnt="0">
        <dgm:presLayoutVars>
          <dgm:chMax val="7"/>
          <dgm:dir/>
          <dgm:resizeHandles val="exact"/>
        </dgm:presLayoutVars>
      </dgm:prSet>
      <dgm:spPr/>
    </dgm:pt>
    <dgm:pt modelId="{88AFACC4-C5D6-40D9-9880-2CFA17EFC108}" type="pres">
      <dgm:prSet presAssocID="{CFB10FA6-97C0-40B8-8FB9-73A38BD785A0}" presName="wedge1" presStyleLbl="node1" presStyleIdx="0" presStyleCnt="5" custLinFactNeighborX="-3245" custLinFactNeighborY="4645"/>
      <dgm:spPr/>
      <dgm:t>
        <a:bodyPr/>
        <a:lstStyle/>
        <a:p>
          <a:endParaRPr lang="en-CA"/>
        </a:p>
      </dgm:t>
    </dgm:pt>
    <dgm:pt modelId="{3A0CEAEE-C56F-4D29-B3FA-2033E8664F50}" type="pres">
      <dgm:prSet presAssocID="{CFB10FA6-97C0-40B8-8FB9-73A38BD785A0}" presName="wedge1Tx" presStyleLbl="node1" presStyleIdx="0" presStyleCnt="5">
        <dgm:presLayoutVars>
          <dgm:chMax val="0"/>
          <dgm:chPref val="0"/>
          <dgm:bulletEnabled val="1"/>
        </dgm:presLayoutVars>
      </dgm:prSet>
      <dgm:spPr/>
      <dgm:t>
        <a:bodyPr/>
        <a:lstStyle/>
        <a:p>
          <a:endParaRPr lang="en-CA"/>
        </a:p>
      </dgm:t>
    </dgm:pt>
    <dgm:pt modelId="{C7BE63E8-ACE1-4557-9ACB-8C20A2B99299}" type="pres">
      <dgm:prSet presAssocID="{CFB10FA6-97C0-40B8-8FB9-73A38BD785A0}" presName="wedge2" presStyleLbl="node1" presStyleIdx="1" presStyleCnt="5"/>
      <dgm:spPr/>
      <dgm:t>
        <a:bodyPr/>
        <a:lstStyle/>
        <a:p>
          <a:endParaRPr lang="en-CA"/>
        </a:p>
      </dgm:t>
    </dgm:pt>
    <dgm:pt modelId="{A594535E-8DC3-4B2A-B4FD-13BFFFBFDFFB}" type="pres">
      <dgm:prSet presAssocID="{CFB10FA6-97C0-40B8-8FB9-73A38BD785A0}" presName="wedge2Tx" presStyleLbl="node1" presStyleIdx="1" presStyleCnt="5">
        <dgm:presLayoutVars>
          <dgm:chMax val="0"/>
          <dgm:chPref val="0"/>
          <dgm:bulletEnabled val="1"/>
        </dgm:presLayoutVars>
      </dgm:prSet>
      <dgm:spPr/>
      <dgm:t>
        <a:bodyPr/>
        <a:lstStyle/>
        <a:p>
          <a:endParaRPr lang="en-CA"/>
        </a:p>
      </dgm:t>
    </dgm:pt>
    <dgm:pt modelId="{33EDF178-6070-4321-BB55-3989096D531C}" type="pres">
      <dgm:prSet presAssocID="{CFB10FA6-97C0-40B8-8FB9-73A38BD785A0}" presName="wedge3" presStyleLbl="node1" presStyleIdx="2" presStyleCnt="5"/>
      <dgm:spPr/>
      <dgm:t>
        <a:bodyPr/>
        <a:lstStyle/>
        <a:p>
          <a:endParaRPr lang="en-CA"/>
        </a:p>
      </dgm:t>
    </dgm:pt>
    <dgm:pt modelId="{63BFCBC7-5DD0-484D-B5C8-50BCF8FD09C7}" type="pres">
      <dgm:prSet presAssocID="{CFB10FA6-97C0-40B8-8FB9-73A38BD785A0}" presName="wedge3Tx" presStyleLbl="node1" presStyleIdx="2" presStyleCnt="5">
        <dgm:presLayoutVars>
          <dgm:chMax val="0"/>
          <dgm:chPref val="0"/>
          <dgm:bulletEnabled val="1"/>
        </dgm:presLayoutVars>
      </dgm:prSet>
      <dgm:spPr/>
      <dgm:t>
        <a:bodyPr/>
        <a:lstStyle/>
        <a:p>
          <a:endParaRPr lang="en-CA"/>
        </a:p>
      </dgm:t>
    </dgm:pt>
    <dgm:pt modelId="{1B8025C3-C3A2-456A-A0E3-FA664B198AA2}" type="pres">
      <dgm:prSet presAssocID="{CFB10FA6-97C0-40B8-8FB9-73A38BD785A0}" presName="wedge4" presStyleLbl="node1" presStyleIdx="3" presStyleCnt="5"/>
      <dgm:spPr/>
      <dgm:t>
        <a:bodyPr/>
        <a:lstStyle/>
        <a:p>
          <a:endParaRPr lang="en-CA"/>
        </a:p>
      </dgm:t>
    </dgm:pt>
    <dgm:pt modelId="{F5EA2720-8798-447B-8A05-328BD1A4BCE4}" type="pres">
      <dgm:prSet presAssocID="{CFB10FA6-97C0-40B8-8FB9-73A38BD785A0}" presName="wedge4Tx" presStyleLbl="node1" presStyleIdx="3" presStyleCnt="5">
        <dgm:presLayoutVars>
          <dgm:chMax val="0"/>
          <dgm:chPref val="0"/>
          <dgm:bulletEnabled val="1"/>
        </dgm:presLayoutVars>
      </dgm:prSet>
      <dgm:spPr/>
      <dgm:t>
        <a:bodyPr/>
        <a:lstStyle/>
        <a:p>
          <a:endParaRPr lang="en-CA"/>
        </a:p>
      </dgm:t>
    </dgm:pt>
    <dgm:pt modelId="{01BEB11A-0C87-4734-AD07-E7CC9787A407}" type="pres">
      <dgm:prSet presAssocID="{CFB10FA6-97C0-40B8-8FB9-73A38BD785A0}" presName="wedge5" presStyleLbl="node1" presStyleIdx="4" presStyleCnt="5"/>
      <dgm:spPr/>
      <dgm:t>
        <a:bodyPr/>
        <a:lstStyle/>
        <a:p>
          <a:endParaRPr lang="en-CA"/>
        </a:p>
      </dgm:t>
    </dgm:pt>
    <dgm:pt modelId="{F2C4E2B1-29E2-4CAD-B92A-3176C29F5E77}" type="pres">
      <dgm:prSet presAssocID="{CFB10FA6-97C0-40B8-8FB9-73A38BD785A0}" presName="wedge5Tx" presStyleLbl="node1" presStyleIdx="4" presStyleCnt="5">
        <dgm:presLayoutVars>
          <dgm:chMax val="0"/>
          <dgm:chPref val="0"/>
          <dgm:bulletEnabled val="1"/>
        </dgm:presLayoutVars>
      </dgm:prSet>
      <dgm:spPr/>
      <dgm:t>
        <a:bodyPr/>
        <a:lstStyle/>
        <a:p>
          <a:endParaRPr lang="en-CA"/>
        </a:p>
      </dgm:t>
    </dgm:pt>
  </dgm:ptLst>
  <dgm:cxnLst>
    <dgm:cxn modelId="{DEB88523-779D-43D1-B323-A9B35807B044}" srcId="{CFB10FA6-97C0-40B8-8FB9-73A38BD785A0}" destId="{F0A2E83A-E238-4D9D-8FBC-582444007510}" srcOrd="0" destOrd="0" parTransId="{C5C57F95-6913-4514-96A0-E89AC4F7BE0B}" sibTransId="{DD9085C1-54EC-4536-A68E-082182D84A65}"/>
    <dgm:cxn modelId="{F390884F-ABC3-403F-902E-85AF6B368347}" srcId="{CFB10FA6-97C0-40B8-8FB9-73A38BD785A0}" destId="{D85F6F86-BA79-4D4C-B6CC-D719AA4217BF}" srcOrd="1" destOrd="0" parTransId="{2BD28C7E-0BA1-428A-9B50-78456235E753}" sibTransId="{5072E15A-CD54-40E9-A477-052FE5209962}"/>
    <dgm:cxn modelId="{5DDC5B1C-7A20-4751-BFEA-BA0B7A1C3D39}" type="presOf" srcId="{3EBF6299-3FEA-480F-AD78-F849BF87078F}" destId="{F5EA2720-8798-447B-8A05-328BD1A4BCE4}" srcOrd="1" destOrd="0" presId="urn:microsoft.com/office/officeart/2005/8/layout/chart3"/>
    <dgm:cxn modelId="{3D446EB9-B7D8-4673-AB4C-6967576F6DC1}" type="presOf" srcId="{3EBF6299-3FEA-480F-AD78-F849BF87078F}" destId="{1B8025C3-C3A2-456A-A0E3-FA664B198AA2}" srcOrd="0" destOrd="0" presId="urn:microsoft.com/office/officeart/2005/8/layout/chart3"/>
    <dgm:cxn modelId="{DF43CA80-626D-4AFF-B34B-A2A11E84DF13}" type="presOf" srcId="{F641D09A-B7C0-445E-851C-EA949C959427}" destId="{01BEB11A-0C87-4734-AD07-E7CC9787A407}" srcOrd="0" destOrd="0" presId="urn:microsoft.com/office/officeart/2005/8/layout/chart3"/>
    <dgm:cxn modelId="{FCD22BFE-CD20-4989-81E6-1DF20239CD72}" type="presOf" srcId="{F0A2E83A-E238-4D9D-8FBC-582444007510}" destId="{3A0CEAEE-C56F-4D29-B3FA-2033E8664F50}" srcOrd="1" destOrd="0" presId="urn:microsoft.com/office/officeart/2005/8/layout/chart3"/>
    <dgm:cxn modelId="{D4EFD822-8683-44D6-B755-FD1D86366051}" srcId="{CFB10FA6-97C0-40B8-8FB9-73A38BD785A0}" destId="{3EBF6299-3FEA-480F-AD78-F849BF87078F}" srcOrd="3" destOrd="0" parTransId="{DD53B9A1-C0B0-44E7-B759-C3F6F781A28B}" sibTransId="{F63CF491-4BE8-4122-9E01-F5C9A2D7E0EB}"/>
    <dgm:cxn modelId="{101FFE0C-454F-4AAC-A1BB-7B66080189EE}" srcId="{CFB10FA6-97C0-40B8-8FB9-73A38BD785A0}" destId="{EACDEBD7-2A8E-49C5-A0F2-6C8413B38736}" srcOrd="2" destOrd="0" parTransId="{88579DE1-32E4-4C62-9F1B-C34612A5D563}" sibTransId="{E87B9CF2-D80D-439A-AF84-FEDB1501455E}"/>
    <dgm:cxn modelId="{57A53E52-93E6-4F5E-A131-2C8464E0DBBB}" type="presOf" srcId="{F641D09A-B7C0-445E-851C-EA949C959427}" destId="{F2C4E2B1-29E2-4CAD-B92A-3176C29F5E77}" srcOrd="1" destOrd="0" presId="urn:microsoft.com/office/officeart/2005/8/layout/chart3"/>
    <dgm:cxn modelId="{FCC8F717-6656-42E3-932C-DB4EF3B4E9C1}" type="presOf" srcId="{CFB10FA6-97C0-40B8-8FB9-73A38BD785A0}" destId="{8D041313-0E79-493E-986E-FAA969E3180E}" srcOrd="0" destOrd="0" presId="urn:microsoft.com/office/officeart/2005/8/layout/chart3"/>
    <dgm:cxn modelId="{323F07E4-E218-418A-BF49-E98414501574}" type="presOf" srcId="{EACDEBD7-2A8E-49C5-A0F2-6C8413B38736}" destId="{33EDF178-6070-4321-BB55-3989096D531C}" srcOrd="0" destOrd="0" presId="urn:microsoft.com/office/officeart/2005/8/layout/chart3"/>
    <dgm:cxn modelId="{19A3ACF5-0068-42E0-90C2-ACC49405D1DD}" type="presOf" srcId="{D85F6F86-BA79-4D4C-B6CC-D719AA4217BF}" destId="{C7BE63E8-ACE1-4557-9ACB-8C20A2B99299}" srcOrd="0" destOrd="0" presId="urn:microsoft.com/office/officeart/2005/8/layout/chart3"/>
    <dgm:cxn modelId="{7B2C5CA4-4598-4E4D-9CD8-1DBE01C3EF37}" type="presOf" srcId="{D85F6F86-BA79-4D4C-B6CC-D719AA4217BF}" destId="{A594535E-8DC3-4B2A-B4FD-13BFFFBFDFFB}" srcOrd="1" destOrd="0" presId="urn:microsoft.com/office/officeart/2005/8/layout/chart3"/>
    <dgm:cxn modelId="{0BF9768D-6E3B-44C4-86B0-B6B764D129E7}" type="presOf" srcId="{F0A2E83A-E238-4D9D-8FBC-582444007510}" destId="{88AFACC4-C5D6-40D9-9880-2CFA17EFC108}" srcOrd="0" destOrd="0" presId="urn:microsoft.com/office/officeart/2005/8/layout/chart3"/>
    <dgm:cxn modelId="{09E91479-4CF6-4815-A912-FA33EA8B0700}" type="presOf" srcId="{EACDEBD7-2A8E-49C5-A0F2-6C8413B38736}" destId="{63BFCBC7-5DD0-484D-B5C8-50BCF8FD09C7}" srcOrd="1" destOrd="0" presId="urn:microsoft.com/office/officeart/2005/8/layout/chart3"/>
    <dgm:cxn modelId="{50C84FC8-B457-4F72-A82B-50A5340CAB27}" srcId="{CFB10FA6-97C0-40B8-8FB9-73A38BD785A0}" destId="{F641D09A-B7C0-445E-851C-EA949C959427}" srcOrd="4" destOrd="0" parTransId="{A2A2E84C-ED38-4AA3-80DA-82670D7297E5}" sibTransId="{B67A3970-4A10-44DC-A9A5-9E5EEC2BF01E}"/>
    <dgm:cxn modelId="{2F9F81F4-E5F6-4746-A5EB-BC055E6DBE13}" type="presParOf" srcId="{8D041313-0E79-493E-986E-FAA969E3180E}" destId="{88AFACC4-C5D6-40D9-9880-2CFA17EFC108}" srcOrd="0" destOrd="0" presId="urn:microsoft.com/office/officeart/2005/8/layout/chart3"/>
    <dgm:cxn modelId="{978F98F4-8D09-4223-B3AB-D774D3E23749}" type="presParOf" srcId="{8D041313-0E79-493E-986E-FAA969E3180E}" destId="{3A0CEAEE-C56F-4D29-B3FA-2033E8664F50}" srcOrd="1" destOrd="0" presId="urn:microsoft.com/office/officeart/2005/8/layout/chart3"/>
    <dgm:cxn modelId="{4CAD0266-F4C6-4977-B710-C7BEC28C0D6D}" type="presParOf" srcId="{8D041313-0E79-493E-986E-FAA969E3180E}" destId="{C7BE63E8-ACE1-4557-9ACB-8C20A2B99299}" srcOrd="2" destOrd="0" presId="urn:microsoft.com/office/officeart/2005/8/layout/chart3"/>
    <dgm:cxn modelId="{A6A8FDAD-F465-41D5-A0F8-53E5D89B8CB1}" type="presParOf" srcId="{8D041313-0E79-493E-986E-FAA969E3180E}" destId="{A594535E-8DC3-4B2A-B4FD-13BFFFBFDFFB}" srcOrd="3" destOrd="0" presId="urn:microsoft.com/office/officeart/2005/8/layout/chart3"/>
    <dgm:cxn modelId="{6381EFCB-D224-4CEF-ABF0-8B059BAC923A}" type="presParOf" srcId="{8D041313-0E79-493E-986E-FAA969E3180E}" destId="{33EDF178-6070-4321-BB55-3989096D531C}" srcOrd="4" destOrd="0" presId="urn:microsoft.com/office/officeart/2005/8/layout/chart3"/>
    <dgm:cxn modelId="{9A0E309C-5721-4138-AABF-60CDF2391FEC}" type="presParOf" srcId="{8D041313-0E79-493E-986E-FAA969E3180E}" destId="{63BFCBC7-5DD0-484D-B5C8-50BCF8FD09C7}" srcOrd="5" destOrd="0" presId="urn:microsoft.com/office/officeart/2005/8/layout/chart3"/>
    <dgm:cxn modelId="{31F5D850-2964-4623-84A7-FD94D63686FB}" type="presParOf" srcId="{8D041313-0E79-493E-986E-FAA969E3180E}" destId="{1B8025C3-C3A2-456A-A0E3-FA664B198AA2}" srcOrd="6" destOrd="0" presId="urn:microsoft.com/office/officeart/2005/8/layout/chart3"/>
    <dgm:cxn modelId="{B9996045-E292-4320-8B93-8DA4F5DB1857}" type="presParOf" srcId="{8D041313-0E79-493E-986E-FAA969E3180E}" destId="{F5EA2720-8798-447B-8A05-328BD1A4BCE4}" srcOrd="7" destOrd="0" presId="urn:microsoft.com/office/officeart/2005/8/layout/chart3"/>
    <dgm:cxn modelId="{7BDD8348-11F3-41BC-8C0E-3FF817A1586B}" type="presParOf" srcId="{8D041313-0E79-493E-986E-FAA969E3180E}" destId="{01BEB11A-0C87-4734-AD07-E7CC9787A407}" srcOrd="8" destOrd="0" presId="urn:microsoft.com/office/officeart/2005/8/layout/chart3"/>
    <dgm:cxn modelId="{849C496D-15AC-4E5A-9D5A-DC1537C070F9}" type="presParOf" srcId="{8D041313-0E79-493E-986E-FAA969E3180E}" destId="{F2C4E2B1-29E2-4CAD-B92A-3176C29F5E77}"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ACC4-C5D6-40D9-9880-2CFA17EFC108}">
      <dsp:nvSpPr>
        <dsp:cNvPr id="0" name=""/>
        <dsp:cNvSpPr/>
      </dsp:nvSpPr>
      <dsp:spPr>
        <a:xfrm>
          <a:off x="538717" y="677350"/>
          <a:ext cx="5760720" cy="5760720"/>
        </a:xfrm>
        <a:prstGeom prst="pie">
          <a:avLst>
            <a:gd name="adj1" fmla="val 16200000"/>
            <a:gd name="adj2" fmla="val 2052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CA" sz="2000" b="1" kern="1200" dirty="0" smtClean="0"/>
            <a:t>Teaching is recognized in strategic initiatives and practices</a:t>
          </a:r>
          <a:endParaRPr lang="en-CA" sz="2000" b="1" kern="1200" dirty="0"/>
        </a:p>
      </dsp:txBody>
      <dsp:txXfrm>
        <a:off x="3491772" y="1538029"/>
        <a:ext cx="1954530" cy="1337310"/>
      </dsp:txXfrm>
    </dsp:sp>
    <dsp:sp modelId="{C7BE63E8-ACE1-4557-9ACB-8C20A2B99299}">
      <dsp:nvSpPr>
        <dsp:cNvPr id="0" name=""/>
        <dsp:cNvSpPr/>
      </dsp:nvSpPr>
      <dsp:spPr>
        <a:xfrm>
          <a:off x="524027" y="687514"/>
          <a:ext cx="5760720" cy="5760720"/>
        </a:xfrm>
        <a:prstGeom prst="pie">
          <a:avLst>
            <a:gd name="adj1" fmla="val 20520000"/>
            <a:gd name="adj2" fmla="val 324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t>Assessment of teaching is constructive and flexible</a:t>
          </a:r>
          <a:endParaRPr lang="en-CA" sz="2000" i="0" kern="1200" dirty="0"/>
        </a:p>
      </dsp:txBody>
      <dsp:txXfrm>
        <a:off x="4289069" y="3293554"/>
        <a:ext cx="1714500" cy="1447038"/>
      </dsp:txXfrm>
    </dsp:sp>
    <dsp:sp modelId="{33EDF178-6070-4321-BB55-3989096D531C}">
      <dsp:nvSpPr>
        <dsp:cNvPr id="0" name=""/>
        <dsp:cNvSpPr/>
      </dsp:nvSpPr>
      <dsp:spPr>
        <a:xfrm>
          <a:off x="524027" y="687514"/>
          <a:ext cx="5760720" cy="5760720"/>
        </a:xfrm>
        <a:prstGeom prst="pie">
          <a:avLst>
            <a:gd name="adj1" fmla="val 3240000"/>
            <a:gd name="adj2" fmla="val 756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Faculty are encouraged to develop as teachers</a:t>
          </a:r>
          <a:endParaRPr lang="en-CA" sz="2000" b="1" kern="1200" dirty="0"/>
        </a:p>
      </dsp:txBody>
      <dsp:txXfrm>
        <a:off x="2375687" y="5008054"/>
        <a:ext cx="2057400" cy="1234440"/>
      </dsp:txXfrm>
    </dsp:sp>
    <dsp:sp modelId="{1B8025C3-C3A2-456A-A0E3-FA664B198AA2}">
      <dsp:nvSpPr>
        <dsp:cNvPr id="0" name=""/>
        <dsp:cNvSpPr/>
      </dsp:nvSpPr>
      <dsp:spPr>
        <a:xfrm>
          <a:off x="524027" y="687514"/>
          <a:ext cx="5760720" cy="5760720"/>
        </a:xfrm>
        <a:prstGeom prst="pie">
          <a:avLst>
            <a:gd name="adj1" fmla="val 7560000"/>
            <a:gd name="adj2" fmla="val 1188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0" kern="1200" dirty="0" smtClean="0"/>
            <a:t>Infrastructure exists to support teaching</a:t>
          </a:r>
          <a:endParaRPr lang="en-CA" sz="2200" i="0" kern="1200" dirty="0"/>
        </a:p>
      </dsp:txBody>
      <dsp:txXfrm>
        <a:off x="798347" y="3293554"/>
        <a:ext cx="1714500" cy="1447038"/>
      </dsp:txXfrm>
    </dsp:sp>
    <dsp:sp modelId="{01BEB11A-0C87-4734-AD07-E7CC9787A407}">
      <dsp:nvSpPr>
        <dsp:cNvPr id="0" name=""/>
        <dsp:cNvSpPr/>
      </dsp:nvSpPr>
      <dsp:spPr>
        <a:xfrm>
          <a:off x="524027" y="687514"/>
          <a:ext cx="5760720" cy="5760720"/>
        </a:xfrm>
        <a:prstGeom prst="pie">
          <a:avLst>
            <a:gd name="adj1" fmla="val 11880000"/>
            <a:gd name="adj2" fmla="val 1620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Broad engagement around teaching occurs</a:t>
          </a:r>
          <a:endParaRPr lang="en-CA" sz="2000" b="1" kern="1200" dirty="0"/>
        </a:p>
      </dsp:txBody>
      <dsp:txXfrm>
        <a:off x="1364132" y="1565338"/>
        <a:ext cx="1954530" cy="133731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9" tIns="46480" rIns="92959" bIns="46480" rtlCol="0"/>
          <a:lstStyle>
            <a:lvl1pPr algn="r">
              <a:defRPr sz="1300"/>
            </a:lvl1pPr>
          </a:lstStyle>
          <a:p>
            <a:fld id="{840E9165-E4B1-434A-A200-9503D4BB603B}" type="datetimeFigureOut">
              <a:rPr lang="en-US" smtClean="0"/>
              <a:pPr/>
              <a:t>16-06-04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9" tIns="46480" rIns="92959" bIns="46480" rtlCol="0" anchor="b"/>
          <a:lstStyle>
            <a:lvl1pPr algn="r">
              <a:defRPr sz="1300"/>
            </a:lvl1pPr>
          </a:lstStyle>
          <a:p>
            <a:fld id="{25E2E871-BC97-478B-A739-DDBD7090C147}" type="slidenum">
              <a:rPr lang="en-US" smtClean="0"/>
              <a:pPr/>
              <a:t>‹#›</a:t>
            </a:fld>
            <a:endParaRPr lang="en-US"/>
          </a:p>
        </p:txBody>
      </p:sp>
    </p:spTree>
    <p:extLst>
      <p:ext uri="{BB962C8B-B14F-4D97-AF65-F5344CB8AC3E}">
        <p14:creationId xmlns:p14="http://schemas.microsoft.com/office/powerpoint/2010/main" val="2169758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vl1pPr>
          </a:lstStyle>
          <a:p>
            <a:fld id="{D9CC019C-0917-4591-AA98-4BF3F473064D}" type="datetimeFigureOut">
              <a:rPr lang="en-US" smtClean="0"/>
              <a:pPr/>
              <a:t>16-06-04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vl1pPr>
          </a:lstStyle>
          <a:p>
            <a:fld id="{B7130647-3D4F-4D16-A2C2-DA9FAC690FBA}" type="slidenum">
              <a:rPr lang="en-US" smtClean="0"/>
              <a:pPr/>
              <a:t>‹#›</a:t>
            </a:fld>
            <a:endParaRPr lang="en-US"/>
          </a:p>
        </p:txBody>
      </p:sp>
    </p:spTree>
    <p:extLst>
      <p:ext uri="{BB962C8B-B14F-4D97-AF65-F5344CB8AC3E}">
        <p14:creationId xmlns:p14="http://schemas.microsoft.com/office/powerpoint/2010/main" val="347584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DD:  # with Factor label = Cronbach’s alpha – </a:t>
            </a:r>
            <a:r>
              <a:rPr lang="en-US" sz="1200" kern="1200" dirty="0" smtClean="0">
                <a:solidFill>
                  <a:schemeClr val="tx1"/>
                </a:solidFill>
                <a:effectLst/>
                <a:latin typeface="+mn-lt"/>
                <a:ea typeface="+mn-ea"/>
                <a:cs typeface="+mn-cs"/>
              </a:rPr>
              <a:t>The internal consistency of the items loading on a component will be assessed using </a:t>
            </a:r>
            <a:r>
              <a:rPr lang="en-US" sz="1200" i="1" kern="1200" dirty="0" err="1" smtClean="0">
                <a:solidFill>
                  <a:schemeClr val="tx1"/>
                </a:solidFill>
                <a:effectLst/>
                <a:latin typeface="+mn-lt"/>
                <a:ea typeface="+mn-ea"/>
                <a:cs typeface="+mn-cs"/>
              </a:rPr>
              <a:t>Cronbach’s</a:t>
            </a:r>
            <a:r>
              <a:rPr lang="en-US" sz="1200" i="1" kern="1200" dirty="0" smtClean="0">
                <a:solidFill>
                  <a:schemeClr val="tx1"/>
                </a:solidFill>
                <a:effectLst/>
                <a:latin typeface="+mn-lt"/>
                <a:ea typeface="+mn-ea"/>
                <a:cs typeface="+mn-cs"/>
              </a:rPr>
              <a:t> Alpha</a:t>
            </a:r>
            <a:r>
              <a:rPr lang="en-US" sz="1200" kern="1200" dirty="0" smtClean="0">
                <a:solidFill>
                  <a:schemeClr val="tx1"/>
                </a:solidFill>
                <a:effectLst/>
                <a:latin typeface="+mn-lt"/>
                <a:ea typeface="+mn-ea"/>
                <a:cs typeface="+mn-cs"/>
              </a:rPr>
              <a:t>.  This form of reliability indicates how well the items hang together on a component.  Item deletion from a component will be considered if the alphas for that component are low (e.g., &lt; .75) and deletion of a specific item will raise the alpha considerably.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DEB,</a:t>
            </a:r>
            <a:r>
              <a:rPr lang="en-US" sz="1200" kern="1200" baseline="0" dirty="0" smtClean="0">
                <a:solidFill>
                  <a:schemeClr val="tx1"/>
                </a:solidFill>
                <a:effectLst/>
                <a:latin typeface="+mn-lt"/>
                <a:ea typeface="+mn-ea"/>
                <a:cs typeface="+mn-cs"/>
              </a:rPr>
              <a:t> WOULD YOU RATHER HAVE TABLE 7 (P.31) FROM THE PIF REPORT FINDINGS SECTION? (# RESPONDENTS, # ITEMS, ALPHA, MEAN, SD?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a:t>
            </a:r>
            <a:r>
              <a:rPr lang="en-US" sz="1200" kern="1200" baseline="0" dirty="0" smtClean="0">
                <a:solidFill>
                  <a:schemeClr val="tx1"/>
                </a:solidFill>
                <a:effectLst/>
                <a:latin typeface="+mn-lt"/>
                <a:ea typeface="+mn-ea"/>
                <a:cs typeface="+mn-cs"/>
              </a:rPr>
              <a:t> SURE DIFFERENCES IN RESULTS (BELOW) IS KEY JUST NOW – MAYBE DO YOU WANT TO CONVEY THE SUBSCALE/FACTOR DEFINITIONS or SAMPLE ITEMS?</a:t>
            </a:r>
            <a:endParaRPr lang="en-US" sz="1200"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2) Summary of differences for the factors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 Faculty: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There were no gender differences.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faculty members rated all of the importance as more important than their male counterparts.</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Appointment</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Contract/Sessional faculty agreed significantly less that their institution recognized effective teaching than their Tenured and Tenure Track colleagues.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Tenured faculty members rated all three of the importance subscales as of lesser importance than their Tenure Track and Contract/Sessional colleagues. </a:t>
            </a:r>
          </a:p>
          <a:p>
            <a:r>
              <a:rPr lang="en-CA" sz="1200"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Years of Teaching Experience</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significant differences based on the years of teaching experience.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significant differences for both the Support for Effective Teaching and Assessment of Teaching subscales such that faculty with 0-9 years experience rated both as more important than their colleagues with 10-19 and 20+ years of teaching experience.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McMaster rated their agreement on the Assessment of Teaching significantly higher than their Western and Windsor counterparts (who did not differ than one another).</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Western rated Support for Effective Teaching as less important than their colleagues from Windsor.  Western faculty also rated Assessment of Teaching as less important than their colleagues from Windsor and McMaster.   </a:t>
            </a: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b) Undergraduate students:  [I cut these results, but the full table can be found in the removed</a:t>
            </a:r>
            <a:r>
              <a:rPr lang="en-CA" sz="1200" b="1" i="1" kern="1200" baseline="0" dirty="0" smtClean="0">
                <a:solidFill>
                  <a:schemeClr val="tx1"/>
                </a:solidFill>
                <a:effectLst/>
                <a:latin typeface="+mn-lt"/>
                <a:ea typeface="+mn-ea"/>
                <a:cs typeface="+mn-cs"/>
              </a:rPr>
              <a:t> slides area after the Thank You slide]</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Female undergraduate students agreed significantly more than their male counterparts that their institutions recognized effective teaching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undergraduate students rated Engaged Teaching, Access to Infrastructure, Recognition for Effective Teaching, Prioritization of Effective as more important than the men.</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 Program Year</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significant differences based on the students’ year of program.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also no significant differences.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For the undergraduate students at Windsor, their agreement on Effective Teaching, Access to Infrastructure, Support from Stakeholders, and Recognition for Effective Teaching was significantly lower than their Western and McMaster counterparts.  Western and McMaster did not differ significantly.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no institutional differences.    </a:t>
            </a:r>
          </a:p>
          <a:p>
            <a:r>
              <a:rPr lang="en-CA" sz="1200" b="1" i="1" kern="1200" dirty="0" smtClean="0">
                <a:solidFill>
                  <a:schemeClr val="tx1"/>
                </a:solidFill>
                <a:effectLst/>
                <a:latin typeface="+mn-lt"/>
                <a:ea typeface="+mn-ea"/>
                <a:cs typeface="+mn-cs"/>
              </a:rPr>
              <a:t/>
            </a:r>
            <a:br>
              <a:rPr lang="en-CA" sz="1200" b="1" i="1" kern="1200" dirty="0" smtClean="0">
                <a:solidFill>
                  <a:schemeClr val="tx1"/>
                </a:solidFill>
                <a:effectLst/>
                <a:latin typeface="+mn-lt"/>
                <a:ea typeface="+mn-ea"/>
                <a:cs typeface="+mn-cs"/>
              </a:rPr>
            </a:b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b) Graduate students: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gender differences.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graduate students rated Effective Teaching and Recognition for Effective Teaching as more important than did their male counterparts.</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Degree</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Master’s students agreed significantly more than PhD students that Effective Teaching, Access to Infrastructure, and Recognition for Effective Teaching was evident at their institutions.</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Masters students rated Effective Teaching and Support from Stakeholder as more important than did their PhD counterparts.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 Domestic or International</a:t>
            </a:r>
            <a:r>
              <a:rPr lang="en-CA" sz="1200" b="1" i="1" kern="1200" baseline="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Status</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International graduate students agreed significantly more that Effective Teaching, Access to Infrastructure, and Recognition for Effective Teaching were evident at their institutions than their domestic counterparts.</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International graduate students rated the importance of Support for Stakeholders more highly than did their domestic colleagues.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institutional differences.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Windsor graduate students rated support from stakeholders as significantly more important than graduate students at Western or Windsor.      </a:t>
            </a:r>
          </a:p>
          <a:p>
            <a:r>
              <a:rPr lang="en-CA" sz="1200"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Semesters of being a TA or GA</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Less experienced TAs (0-2 semesters) agreed significantly more that Effective Teaching, Access to Infrastructure, and Recognition for Effective Teaching were evident at their institutions than their more experienced counterparts (3+ semesters).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TAs with 2 or fewer semesters experience as a TA rated effective teaching and support from stakeholders as more important than their colleagues who have been TAs for 3 or more semesters.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10</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DD:  NOTE:  Just faculty feedback – taken from PIF report</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11</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DD:  Comment on change to Agreement scale as well</a:t>
            </a:r>
          </a:p>
          <a:p>
            <a:r>
              <a:rPr lang="en-US" dirty="0" smtClean="0"/>
              <a:t>Remind them they have</a:t>
            </a:r>
            <a:r>
              <a:rPr lang="en-US" baseline="0" dirty="0" smtClean="0"/>
              <a:t> the 6 levers on the HO</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12</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DD:  Individual work: 10 minutes</a:t>
            </a:r>
          </a:p>
          <a:p>
            <a:r>
              <a:rPr lang="en-US" dirty="0" smtClean="0"/>
              <a:t>DD:  Small group discussion: 20 minutes</a:t>
            </a:r>
          </a:p>
          <a:p>
            <a:r>
              <a:rPr lang="en-US" dirty="0" smtClean="0"/>
              <a:t>DE:  Large group highlight reporting: 15 minutes</a:t>
            </a:r>
          </a:p>
          <a:p>
            <a:r>
              <a:rPr lang="en-US" b="1" dirty="0" smtClean="0"/>
              <a:t>Remind</a:t>
            </a:r>
            <a:r>
              <a:rPr lang="en-US" b="1" baseline="0" dirty="0" smtClean="0"/>
              <a:t> them to check on the handout of the 6 levers to understand the levers broadly so they avoid suggesting ideas that may be addressed elsewhere</a:t>
            </a:r>
            <a:endParaRPr lang="en-US" b="1"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13</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14</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Cut</a:t>
            </a:r>
            <a:r>
              <a:rPr lang="en-US" baseline="0" dirty="0" smtClean="0"/>
              <a:t> these refs:</a:t>
            </a:r>
          </a:p>
          <a:p>
            <a:pPr>
              <a:lnSpc>
                <a:spcPct val="170000"/>
              </a:lnSpc>
            </a:pPr>
            <a:r>
              <a:rPr lang="en-CA" sz="1200" dirty="0" smtClean="0">
                <a:solidFill>
                  <a:schemeClr val="tx1"/>
                </a:solidFill>
              </a:rPr>
              <a:t>Burke, Joseph C. 1998. “Performance Funding Indicators: Concerns, Values, and Models for State Colleges and Universities.” </a:t>
            </a:r>
            <a:r>
              <a:rPr lang="en-CA" sz="1200" i="1" dirty="0" smtClean="0">
                <a:solidFill>
                  <a:schemeClr val="tx1"/>
                </a:solidFill>
              </a:rPr>
              <a:t>New Directions for Institutional Research.</a:t>
            </a:r>
            <a:r>
              <a:rPr lang="en-CA" sz="1200" dirty="0" smtClean="0">
                <a:solidFill>
                  <a:schemeClr val="tx1"/>
                </a:solidFill>
              </a:rPr>
              <a:t> (97): 49–60.</a:t>
            </a:r>
          </a:p>
          <a:p>
            <a:pPr>
              <a:lnSpc>
                <a:spcPct val="170000"/>
              </a:lnSpc>
            </a:pPr>
            <a:r>
              <a:rPr lang="en-GB" sz="1200" dirty="0" smtClean="0">
                <a:solidFill>
                  <a:schemeClr val="tx1"/>
                </a:solidFill>
              </a:rPr>
              <a:t>Chalmers, D. (2008)Teaching and Learning Quality Indicators in Australian Universities, Conference proceedings of Institutional Management in Higher Education (IMHE), Paris France, September 8-12.</a:t>
            </a:r>
          </a:p>
          <a:p>
            <a:pPr marL="0" marR="0" indent="0" algn="l" defTabSz="914400" rtl="0" eaLnBrk="1" fontAlgn="auto" latinLnBrk="0" hangingPunct="1">
              <a:lnSpc>
                <a:spcPct val="170000"/>
              </a:lnSpc>
              <a:spcBef>
                <a:spcPts val="0"/>
              </a:spcBef>
              <a:spcAft>
                <a:spcPts val="0"/>
              </a:spcAft>
              <a:buClrTx/>
              <a:buSzTx/>
              <a:buFontTx/>
              <a:buNone/>
              <a:tabLst/>
              <a:defRPr/>
            </a:pPr>
            <a:r>
              <a:rPr lang="en-GB" sz="1200" dirty="0" err="1" smtClean="0">
                <a:solidFill>
                  <a:schemeClr val="tx1"/>
                </a:solidFill>
              </a:rPr>
              <a:t>Warglien</a:t>
            </a:r>
            <a:r>
              <a:rPr lang="en-GB" sz="1200" dirty="0" smtClean="0">
                <a:solidFill>
                  <a:schemeClr val="tx1"/>
                </a:solidFill>
              </a:rPr>
              <a:t>, M., &amp; </a:t>
            </a:r>
            <a:r>
              <a:rPr lang="en-GB" sz="1200" dirty="0" err="1" smtClean="0">
                <a:solidFill>
                  <a:schemeClr val="tx1"/>
                </a:solidFill>
              </a:rPr>
              <a:t>Savoia</a:t>
            </a:r>
            <a:r>
              <a:rPr lang="en-GB" sz="1200" dirty="0" smtClean="0">
                <a:solidFill>
                  <a:schemeClr val="tx1"/>
                </a:solidFill>
              </a:rPr>
              <a:t>, M. 2001. Institutional Experiences of Quality Assessment in  Higher Education - The University of Venice (Italy). Organisation for Economic Cooperation and Development (OECD).</a:t>
            </a:r>
            <a:endParaRPr lang="en-CA"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15</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16</a:t>
            </a:fld>
            <a:endParaRPr lang="en-US"/>
          </a:p>
        </p:txBody>
      </p:sp>
    </p:spTree>
    <p:extLst>
      <p:ext uri="{BB962C8B-B14F-4D97-AF65-F5344CB8AC3E}">
        <p14:creationId xmlns:p14="http://schemas.microsoft.com/office/powerpoint/2010/main" val="325082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17</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Input: </a:t>
            </a:r>
            <a:r>
              <a:rPr lang="en-CA" dirty="0" smtClean="0"/>
              <a:t>Enrollment rates, resources &amp; infrastructure, support services, expenditures </a:t>
            </a:r>
            <a:r>
              <a:rPr lang="en-CA" dirty="0" err="1" smtClean="0"/>
              <a:t>etc</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Output: </a:t>
            </a:r>
            <a:r>
              <a:rPr lang="en-CA" dirty="0" smtClean="0"/>
              <a:t>Retention rate, success rate, graduation rate, graduate full-time employment </a:t>
            </a:r>
            <a:r>
              <a:rPr lang="en-CA" dirty="0" err="1" smtClean="0"/>
              <a:t>etc</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Outcome: </a:t>
            </a:r>
            <a:r>
              <a:rPr lang="en-CA" dirty="0" smtClean="0"/>
              <a:t>Graduate satisfaction, employer satisfaction, graduate competencies, learning outcomes, student literacy level </a:t>
            </a:r>
            <a:r>
              <a:rPr lang="en-CA" dirty="0" err="1" smtClean="0"/>
              <a:t>etc</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Process: </a:t>
            </a:r>
            <a:r>
              <a:rPr lang="en-CA" dirty="0" smtClean="0"/>
              <a:t>Student experience, professional development, teaching and learning plans and policies, appointment and promotion criteria, assessment and feedback policies </a:t>
            </a:r>
            <a:r>
              <a:rPr lang="en-CA" dirty="0" err="1" smtClean="0"/>
              <a:t>etc</a:t>
            </a:r>
            <a:endParaRPr lang="en-CA"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18</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19</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Timing:  Total</a:t>
            </a:r>
            <a:r>
              <a:rPr lang="en-US" baseline="0" dirty="0" smtClean="0"/>
              <a:t> time = 75 minutes</a:t>
            </a:r>
            <a:endParaRPr lang="en-US" dirty="0" smtClean="0"/>
          </a:p>
          <a:p>
            <a:r>
              <a:rPr lang="en-US" dirty="0" smtClean="0"/>
              <a:t>Overview of project (slides 1-12) 15-20 minutes</a:t>
            </a:r>
          </a:p>
          <a:p>
            <a:r>
              <a:rPr lang="en-US" dirty="0" smtClean="0"/>
              <a:t>	Slides 1-8 (Donna)</a:t>
            </a:r>
          </a:p>
          <a:p>
            <a:r>
              <a:rPr lang="en-US" dirty="0" smtClean="0"/>
              <a:t>	Slides 9-12 (Deb)</a:t>
            </a:r>
          </a:p>
          <a:p>
            <a:r>
              <a:rPr lang="en-US" dirty="0" smtClean="0"/>
              <a:t>Individual work: 10 minutes (Deb)</a:t>
            </a:r>
          </a:p>
          <a:p>
            <a:r>
              <a:rPr lang="en-US" dirty="0" smtClean="0"/>
              <a:t>Small group discussion: 20 minutes (Deb)</a:t>
            </a:r>
          </a:p>
          <a:p>
            <a:r>
              <a:rPr lang="en-US" dirty="0" smtClean="0"/>
              <a:t>Large group highlight reporting: 15 minutes (Donna)</a:t>
            </a:r>
          </a:p>
          <a:p>
            <a:r>
              <a:rPr lang="en-US" dirty="0" smtClean="0"/>
              <a:t>Wrap-up:</a:t>
            </a:r>
            <a:r>
              <a:rPr lang="en-US" baseline="0" dirty="0" smtClean="0"/>
              <a:t> 5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a:t>
            </a:fld>
            <a:endParaRPr lang="en-US"/>
          </a:p>
        </p:txBody>
      </p:sp>
    </p:spTree>
    <p:extLst>
      <p:ext uri="{BB962C8B-B14F-4D97-AF65-F5344CB8AC3E}">
        <p14:creationId xmlns:p14="http://schemas.microsoft.com/office/powerpoint/2010/main" val="2970247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 with Factor label = </a:t>
            </a:r>
            <a:r>
              <a:rPr lang="en-CA" sz="1200" b="1" kern="1200" dirty="0" err="1" smtClean="0">
                <a:solidFill>
                  <a:schemeClr val="tx1"/>
                </a:solidFill>
                <a:effectLst/>
                <a:latin typeface="+mn-lt"/>
                <a:ea typeface="+mn-ea"/>
                <a:cs typeface="+mn-cs"/>
              </a:rPr>
              <a:t>Cronbach’s</a:t>
            </a:r>
            <a:r>
              <a:rPr lang="en-CA" sz="1200" b="1" kern="1200" dirty="0" smtClean="0">
                <a:solidFill>
                  <a:schemeClr val="tx1"/>
                </a:solidFill>
                <a:effectLst/>
                <a:latin typeface="+mn-lt"/>
                <a:ea typeface="+mn-ea"/>
                <a:cs typeface="+mn-cs"/>
              </a:rPr>
              <a:t> alpha – </a:t>
            </a:r>
            <a:r>
              <a:rPr lang="en-US" sz="1200" kern="1200" dirty="0" smtClean="0">
                <a:solidFill>
                  <a:schemeClr val="tx1"/>
                </a:solidFill>
                <a:effectLst/>
                <a:latin typeface="+mn-lt"/>
                <a:ea typeface="+mn-ea"/>
                <a:cs typeface="+mn-cs"/>
              </a:rPr>
              <a:t>The internal consistency of the items loading on a component will be assessed using </a:t>
            </a:r>
            <a:r>
              <a:rPr lang="en-US" sz="1200" i="1" kern="1200" dirty="0" err="1" smtClean="0">
                <a:solidFill>
                  <a:schemeClr val="tx1"/>
                </a:solidFill>
                <a:effectLst/>
                <a:latin typeface="+mn-lt"/>
                <a:ea typeface="+mn-ea"/>
                <a:cs typeface="+mn-cs"/>
              </a:rPr>
              <a:t>Cronbach’s</a:t>
            </a:r>
            <a:r>
              <a:rPr lang="en-US" sz="1200" i="1" kern="1200" dirty="0" smtClean="0">
                <a:solidFill>
                  <a:schemeClr val="tx1"/>
                </a:solidFill>
                <a:effectLst/>
                <a:latin typeface="+mn-lt"/>
                <a:ea typeface="+mn-ea"/>
                <a:cs typeface="+mn-cs"/>
              </a:rPr>
              <a:t> Alpha</a:t>
            </a:r>
            <a:r>
              <a:rPr lang="en-US" sz="1200" kern="1200" dirty="0" smtClean="0">
                <a:solidFill>
                  <a:schemeClr val="tx1"/>
                </a:solidFill>
                <a:effectLst/>
                <a:latin typeface="+mn-lt"/>
                <a:ea typeface="+mn-ea"/>
                <a:cs typeface="+mn-cs"/>
              </a:rPr>
              <a:t>.  This form of reliability indicates how well the items hang together on a component.  Item deletion from a component will be considered if the alphas for that component are low (e.g., &lt; .75) and deletion of a specific item will raise the alpha considerably.  </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2) Summary of differences for the factors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 Faculty: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There were no gender differences.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faculty members rated all of the importance as more important than their male counterparts.</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Appointment</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Contract/Sessional faculty agreed significantly less that their institution recognized effective teaching than their Tenured and Tenure Track colleagues.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Tenured faculty members rated all three of the importance subscales as of lesser importance than their Tenure Track and Contract/Sessional colleagues. </a:t>
            </a:r>
          </a:p>
          <a:p>
            <a:r>
              <a:rPr lang="en-CA" sz="1200"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Years of Teaching Experience</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significant differences based on the years of teaching experience.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significant differences for both the Support for Effective Teaching and Assessment of Teaching subscales such that faculty with 0-9 years experience rated both as more important than their colleagues with 10-19 and 20+ years of teaching experience.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McMaster rated their agreement on the Assessment of Teaching significantly higher than their Western and Windsor counterparts (who did not differ than one another).</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Western rated Support for Effective Teaching as less important than their colleagues from Windsor.  Western faculty also rated Assessment of Teaching as less important than their colleagues from Windsor and McMaster.   </a:t>
            </a: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b) Undergraduate students: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Female undergraduate students agreed significantly more than their male counterparts that their institutions recognized effective teaching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undergraduate students rated Engaged Teaching, Access to Infrastructure, Recognition for Effective Teaching, Prioritization of Effective as more important than the men.</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 Program Year</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significant differences based on the students’ year of program.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also no significant differences.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For the undergraduate students at Windsor, their agreement on Effective Teaching, Access to Infrastructure, Support from Stakeholders, and Recognition for Effective Teaching was significantly lower than their Western and McMaster counterparts.  Western and McMaster did not differ significantly.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no institutional differences.    </a:t>
            </a:r>
          </a:p>
          <a:p>
            <a:r>
              <a:rPr lang="en-CA" sz="1200" b="1" i="1" kern="1200" dirty="0" smtClean="0">
                <a:solidFill>
                  <a:schemeClr val="tx1"/>
                </a:solidFill>
                <a:effectLst/>
                <a:latin typeface="+mn-lt"/>
                <a:ea typeface="+mn-ea"/>
                <a:cs typeface="+mn-cs"/>
              </a:rPr>
              <a:t/>
            </a:r>
            <a:br>
              <a:rPr lang="en-CA" sz="1200" b="1" i="1" kern="1200" dirty="0" smtClean="0">
                <a:solidFill>
                  <a:schemeClr val="tx1"/>
                </a:solidFill>
                <a:effectLst/>
                <a:latin typeface="+mn-lt"/>
                <a:ea typeface="+mn-ea"/>
                <a:cs typeface="+mn-cs"/>
              </a:rPr>
            </a:b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b) Graduate students: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gender differences.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graduate students rated Effective Teaching and Recognition for Effective Teaching as more important than did their male counterparts.</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Degree</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Master’s students agreed significantly more than PhD students that Effective Teaching, Access to Infrastructure, and Recognition for Effective Teaching was evident at their institutions.</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Masters students rated Effective Teaching and Support from Stakeholder as more important than did their PhD counterparts.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 Domestic or International</a:t>
            </a:r>
            <a:r>
              <a:rPr lang="en-CA" sz="1200" b="1" i="1" kern="1200" baseline="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Status</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International graduate students agreed significantly more that Effective Teaching, Access to Infrastructure, and Recognition for Effective Teaching were evident at their institutions than their domestic counterparts.</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International graduate students rated the importance of Support for Stakeholders more highly than did their domestic colleagues.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institutional differences.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Windsor graduate students rated support from stakeholders as significantly more important than graduate students at Western or Windsor.      </a:t>
            </a:r>
          </a:p>
          <a:p>
            <a:r>
              <a:rPr lang="en-CA" sz="1200"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Semesters of being a TA or GA</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Less experienced TAs (0-2 semesters) agreed significantly more that Effective Teaching, Access to Infrastructure, and Recognition for Effective Teaching were evident at their institutions than their more experienced counterparts (3+ semesters).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TAs with 2 or fewer semesters experience as a TA rated effective teaching and support from stakeholders as more important than their colleagues who have been TAs for 3 or more semesters.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20</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Comments and examples for each point</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21</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p>
          <a:p>
            <a:endParaRPr lang="en-US" dirty="0" smtClean="0"/>
          </a:p>
          <a:p>
            <a:r>
              <a:rPr lang="en-US" dirty="0" smtClean="0"/>
              <a:t>2:10</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22</a:t>
            </a:fld>
            <a:endParaRPr lang="en-US"/>
          </a:p>
        </p:txBody>
      </p:sp>
    </p:spTree>
    <p:extLst>
      <p:ext uri="{BB962C8B-B14F-4D97-AF65-F5344CB8AC3E}">
        <p14:creationId xmlns:p14="http://schemas.microsoft.com/office/powerpoint/2010/main" val="24903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What we’re up against in Ontario</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3</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Where does teaching fit in the terrain?</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4</a:t>
            </a:fld>
            <a:endParaRPr lang="en-US"/>
          </a:p>
        </p:txBody>
      </p:sp>
    </p:spTree>
    <p:extLst>
      <p:ext uri="{BB962C8B-B14F-4D97-AF65-F5344CB8AC3E}">
        <p14:creationId xmlns:p14="http://schemas.microsoft.com/office/powerpoint/2010/main" val="374880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5</a:t>
            </a:fld>
            <a:endParaRPr lang="en-US"/>
          </a:p>
        </p:txBody>
      </p:sp>
    </p:spTree>
    <p:extLst>
      <p:ext uri="{BB962C8B-B14F-4D97-AF65-F5344CB8AC3E}">
        <p14:creationId xmlns:p14="http://schemas.microsoft.com/office/powerpoint/2010/main" val="152989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Very consultative</a:t>
            </a:r>
            <a:r>
              <a:rPr lang="en-US" baseline="0" dirty="0" smtClean="0"/>
              <a:t> process:</a:t>
            </a:r>
          </a:p>
          <a:p>
            <a:pPr marL="171450" indent="-171450">
              <a:buFont typeface="Arial" panose="020B0604020202020204" pitchFamily="34" charset="0"/>
              <a:buChar char="•"/>
            </a:pPr>
            <a:r>
              <a:rPr lang="en-US" baseline="0" dirty="0" smtClean="0"/>
              <a:t>Staff from 8 different teaching </a:t>
            </a:r>
            <a:r>
              <a:rPr lang="en-US" baseline="0" dirty="0" err="1" smtClean="0"/>
              <a:t>centres</a:t>
            </a:r>
            <a:r>
              <a:rPr lang="en-US" baseline="0" dirty="0" smtClean="0"/>
              <a:t> have worked on project</a:t>
            </a:r>
          </a:p>
          <a:p>
            <a:pPr marL="171450" indent="-171450">
              <a:buFont typeface="Arial" panose="020B0604020202020204" pitchFamily="34" charset="0"/>
              <a:buChar char="•"/>
            </a:pPr>
            <a:r>
              <a:rPr lang="en-US" baseline="0" dirty="0" smtClean="0"/>
              <a:t>STLHE, EDC, COED presentations and feedback (2013/2014)</a:t>
            </a:r>
          </a:p>
          <a:p>
            <a:pPr marL="171450" indent="-171450">
              <a:buFont typeface="Arial" panose="020B0604020202020204" pitchFamily="34" charset="0"/>
              <a:buChar char="•"/>
            </a:pPr>
            <a:r>
              <a:rPr lang="en-US" baseline="0" dirty="0" smtClean="0"/>
              <a:t>COU presentation (2013)</a:t>
            </a:r>
          </a:p>
          <a:p>
            <a:pPr marL="171450" indent="-171450">
              <a:buFont typeface="Arial" panose="020B0604020202020204" pitchFamily="34" charset="0"/>
              <a:buChar char="•"/>
            </a:pPr>
            <a:r>
              <a:rPr lang="en-US" baseline="0" dirty="0" smtClean="0"/>
              <a:t>Provincial government research funding  (F2013) and now applied for national research funding</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6</a:t>
            </a:fld>
            <a:endParaRPr lang="en-US"/>
          </a:p>
        </p:txBody>
      </p:sp>
    </p:spTree>
    <p:extLst>
      <p:ext uri="{BB962C8B-B14F-4D97-AF65-F5344CB8AC3E}">
        <p14:creationId xmlns:p14="http://schemas.microsoft.com/office/powerpoint/2010/main" val="297024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7</a:t>
            </a:fld>
            <a:endParaRPr lang="en-US"/>
          </a:p>
        </p:txBody>
      </p:sp>
    </p:spTree>
    <p:extLst>
      <p:ext uri="{BB962C8B-B14F-4D97-AF65-F5344CB8AC3E}">
        <p14:creationId xmlns:p14="http://schemas.microsoft.com/office/powerpoint/2010/main" val="18190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DD: Our main focus today is the Faculty/administrator survey</a:t>
            </a:r>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8</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DD:</a:t>
            </a:r>
          </a:p>
          <a:p>
            <a:pPr marL="342900" indent="-342900">
              <a:buFont typeface="Arial" panose="020B0604020202020204" pitchFamily="34" charset="0"/>
              <a:buChar char="•"/>
            </a:pPr>
            <a:r>
              <a:rPr lang="en-US" sz="1200" dirty="0" smtClean="0"/>
              <a:t>Aimed at </a:t>
            </a:r>
            <a:r>
              <a:rPr lang="en-US" sz="1200" b="1" dirty="0" smtClean="0"/>
              <a:t>examining the perceptions</a:t>
            </a:r>
            <a:r>
              <a:rPr lang="en-US" sz="1200" dirty="0" smtClean="0"/>
              <a:t> to develop a </a:t>
            </a:r>
            <a:r>
              <a:rPr lang="en-US" sz="1200" i="1" dirty="0" smtClean="0"/>
              <a:t>profile</a:t>
            </a:r>
            <a:r>
              <a:rPr lang="en-US" sz="1200" dirty="0" smtClean="0"/>
              <a:t>, allowing comparison between different stakeholders’ perceptions &amp; comparison of change over time. </a:t>
            </a:r>
          </a:p>
          <a:p>
            <a:pPr marL="342900" indent="-342900">
              <a:buFont typeface="Arial" panose="020B0604020202020204" pitchFamily="34" charset="0"/>
              <a:buChar char="•"/>
            </a:pPr>
            <a:r>
              <a:rPr lang="en-CA" sz="1200" dirty="0" smtClean="0"/>
              <a:t>Questions designed to identify and validate indicators of quality teaching culture on campus. </a:t>
            </a:r>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9</a:t>
            </a:fld>
            <a:endParaRPr lang="en-US"/>
          </a:p>
        </p:txBody>
      </p:sp>
    </p:spTree>
    <p:extLst>
      <p:ext uri="{BB962C8B-B14F-4D97-AF65-F5344CB8AC3E}">
        <p14:creationId xmlns:p14="http://schemas.microsoft.com/office/powerpoint/2010/main" val="157829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CA"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3583B3B9-36B1-416A-9084-A10B3AEBFFF3}" type="datetime1">
              <a:rPr lang="en-US" smtClean="0"/>
              <a:pPr/>
              <a:t>16-06-04</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6A1A7F5-4E36-4736-AE0F-B8AA99740F9E}" type="datetime1">
              <a:rPr lang="en-US" smtClean="0"/>
              <a:pPr/>
              <a:t>16-06-04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8382000" y="6492875"/>
            <a:ext cx="762000" cy="365125"/>
          </a:xfrm>
        </p:spPr>
        <p:txBody>
          <a:bodyPr/>
          <a:lstStyle>
            <a:lvl1pPr>
              <a:defRPr sz="16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C6F5770-447D-47B5-9A26-A4668F8666FE}" type="datetime1">
              <a:rPr lang="en-US" smtClean="0"/>
              <a:pPr/>
              <a:t>16-06-04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8382000" y="66452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9BE6AEC-1C67-418D-B74A-6B2CAF5919F8}" type="datetime1">
              <a:rPr lang="en-US" smtClean="0"/>
              <a:pPr/>
              <a:t>16-06-04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382000" y="6492875"/>
            <a:ext cx="762000" cy="365125"/>
          </a:xfrm>
        </p:spPr>
        <p:txBody>
          <a:bodyPr/>
          <a:lstStyle>
            <a:lvl1pPr>
              <a:defRPr sz="16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1158F15-30F1-4706-9CDE-718A4F67A0B0}" type="datetime1">
              <a:rPr lang="en-US" smtClean="0"/>
              <a:pPr/>
              <a:t>16-06-04</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1689E15-4930-451E-A9D6-0990057A969E}" type="datetime1">
              <a:rPr lang="en-US" smtClean="0"/>
              <a:pPr/>
              <a:t>16-06-04</a:t>
            </a:fld>
            <a:endParaRPr lang="en-US"/>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838200"/>
          </a:xfrm>
        </p:spPr>
        <p:txBody>
          <a:bodyPr>
            <a:normAutofit/>
          </a:bodyPr>
          <a:lstStyle>
            <a:lvl1pPr>
              <a:defRPr sz="4000">
                <a:latin typeface="Avenir Next Condensed Demi Bold"/>
                <a:cs typeface="Avenir Next Condensed Demi Bold"/>
              </a:defRPr>
            </a:lvl1pPr>
          </a:lstStyle>
          <a:p>
            <a:r>
              <a:rPr lang="en-CA" dirty="0" smtClean="0"/>
              <a:t>Click to edit Master title style</a:t>
            </a:r>
            <a:endParaRPr lang="en-US" dirty="0"/>
          </a:p>
        </p:txBody>
      </p:sp>
      <p:sp>
        <p:nvSpPr>
          <p:cNvPr id="3" name="Date Placeholder 2"/>
          <p:cNvSpPr>
            <a:spLocks noGrp="1"/>
          </p:cNvSpPr>
          <p:nvPr>
            <p:ph type="dt" sz="half" idx="10"/>
          </p:nvPr>
        </p:nvSpPr>
        <p:spPr/>
        <p:txBody>
          <a:bodyPr/>
          <a:lstStyle/>
          <a:p>
            <a:fld id="{4E5135FF-C08D-4FA9-BF37-1F79C3ACBABA}" type="datetime1">
              <a:rPr lang="en-US" smtClean="0"/>
              <a:pPr/>
              <a:t>16-06-04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78A3B-D239-4FD8-A338-9D5A573DAC2F}" type="datetime1">
              <a:rPr lang="en-US" smtClean="0"/>
              <a:pPr/>
              <a:t>16-06-04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CA"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EB71E89-51E3-4CF2-9DA4-B00D5B450890}" type="datetime1">
              <a:rPr lang="en-US" smtClean="0"/>
              <a:pPr/>
              <a:t>16-06-04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2754ED01-E2A0-4C1E-8E21-014B99041579}"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CA"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447B2E6-32AB-48B7-86C3-CE434DAA6494}" type="datetime1">
              <a:rPr lang="en-US" smtClean="0"/>
              <a:pPr/>
              <a:t>16-06-04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81000"/>
            <a:ext cx="6781800" cy="838200"/>
          </a:xfrm>
          <a:prstGeom prst="rect">
            <a:avLst/>
          </a:prstGeom>
        </p:spPr>
        <p:txBody>
          <a:bodyPr vert="horz" lIns="91440" tIns="45720" rIns="91440" bIns="45720" rtlCol="0" anchor="b" anchorCtr="0">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762000" y="1371600"/>
            <a:ext cx="7543800" cy="4572000"/>
          </a:xfrm>
          <a:prstGeom prst="rect">
            <a:avLst/>
          </a:prstGeom>
        </p:spPr>
        <p:txBody>
          <a:bodyPr vert="horz" lIns="91440" tIns="45720" rIns="91440" bIns="45720" rtlCol="0" anchor="t" anchorCtr="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B36D205-A8E8-48AF-BFFE-08E842A732EC}" type="datetime1">
              <a:rPr lang="en-US" smtClean="0"/>
              <a:pPr/>
              <a:t>16-06-04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8" name="Rectangle 7"/>
          <p:cNvSpPr/>
          <p:nvPr userDrawn="1"/>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25767"/>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tx1">
              <a:lumMod val="85000"/>
              <a:lumOff val="15000"/>
            </a:schemeClr>
          </a:solidFill>
          <a:latin typeface="Avenir Next Condensed Demi Bold"/>
          <a:ea typeface="+mj-ea"/>
          <a:cs typeface="Avenir Next Condensed Demi Bold"/>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gif"/><Relationship Id="rId7" Type="http://schemas.openxmlformats.org/officeDocument/2006/relationships/image" Target="../media/image6.gif"/><Relationship Id="rId8" Type="http://schemas.openxmlformats.org/officeDocument/2006/relationships/image" Target="../media/image7.gif"/><Relationship Id="rId9" Type="http://schemas.openxmlformats.org/officeDocument/2006/relationships/image" Target="../media/image8.png"/><Relationship Id="rId10" Type="http://schemas.openxmlformats.org/officeDocument/2006/relationships/image" Target="../media/image9.gif"/><Relationship Id="rId11"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56260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ome"/>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3395663" y="5715000"/>
            <a:ext cx="2362199" cy="490117"/>
          </a:xfrm>
          <a:prstGeom prst="rect">
            <a:avLst/>
          </a:prstGeom>
          <a:solidFill>
            <a:schemeClr val="bg1">
              <a:lumMod val="50000"/>
            </a:schemeClr>
          </a:solidFill>
          <a:extLst/>
        </p:spPr>
      </p:pic>
      <p:pic>
        <p:nvPicPr>
          <p:cNvPr id="6" name="Picture 4" descr="www.brocku.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72200"/>
            <a:ext cx="1143000"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Western 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652008"/>
            <a:ext cx="1752600" cy="443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University of Guelph"/>
          <p:cNvPicPr>
            <a:picLocks noChangeAspect="1" noChangeArrowheads="1"/>
          </p:cNvPicPr>
          <p:nvPr/>
        </p:nvPicPr>
        <p:blipFill>
          <a:blip r:embed="rId6" cstate="print">
            <a:extLst>
              <a:ext uri="{28A0092B-C50C-407E-A947-70E740481C1C}">
                <a14:useLocalDpi xmlns:a14="http://schemas.microsoft.com/office/drawing/2010/main" val="0"/>
              </a:ext>
            </a:extLst>
          </a:blip>
          <a:srcRect t="5672" b="43278"/>
          <a:stretch>
            <a:fillRect/>
          </a:stretch>
        </p:blipFill>
        <p:spPr bwMode="auto">
          <a:xfrm>
            <a:off x="8229600" y="6172200"/>
            <a:ext cx="895596"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10" descr="RYERSON UNIVERS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6332909"/>
            <a:ext cx="2600325" cy="457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12" descr="McMaster University"/>
          <p:cNvPicPr>
            <a:picLocks noChangeAspect="1" noChangeArrowheads="1"/>
          </p:cNvPicPr>
          <p:nvPr/>
        </p:nvPicPr>
        <p:blipFill>
          <a:blip r:embed="rId8" cstate="print">
            <a:alphaModFix amt="95000"/>
            <a:extLst>
              <a:ext uri="{28A0092B-C50C-407E-A947-70E740481C1C}">
                <a14:useLocalDpi xmlns:a14="http://schemas.microsoft.com/office/drawing/2010/main" val="0"/>
              </a:ext>
            </a:extLst>
          </a:blip>
          <a:srcRect b="18181"/>
          <a:stretch>
            <a:fillRect/>
          </a:stretch>
        </p:blipFill>
        <p:spPr bwMode="auto">
          <a:xfrm>
            <a:off x="6400800" y="6172200"/>
            <a:ext cx="1244339"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0" descr="http://onsep.org/wp-content/uploads/2012/06/Screen-shot-2012-06-30-at-2.12.39-PM.png"/>
          <p:cNvPicPr>
            <a:picLocks noChangeAspect="1" noChangeArrowheads="1"/>
          </p:cNvPicPr>
          <p:nvPr/>
        </p:nvPicPr>
        <p:blipFill>
          <a:blip r:embed="rId9" cstate="print">
            <a:alphaModFix amt="96000"/>
            <a:extLst>
              <a:ext uri="{28A0092B-C50C-407E-A947-70E740481C1C}">
                <a14:useLocalDpi xmlns:a14="http://schemas.microsoft.com/office/drawing/2010/main" val="0"/>
              </a:ext>
            </a:extLst>
          </a:blip>
          <a:srcRect t="1410" r="3993"/>
          <a:stretch>
            <a:fillRect/>
          </a:stretch>
        </p:blipFill>
        <p:spPr bwMode="auto">
          <a:xfrm>
            <a:off x="1752600" y="6165136"/>
            <a:ext cx="1115266" cy="692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3" name="Rectangle 12"/>
          <p:cNvSpPr/>
          <p:nvPr/>
        </p:nvSpPr>
        <p:spPr>
          <a:xfrm>
            <a:off x="457200" y="543342"/>
            <a:ext cx="8686800" cy="1323439"/>
          </a:xfrm>
          <a:prstGeom prst="rect">
            <a:avLst/>
          </a:prstGeom>
        </p:spPr>
        <p:txBody>
          <a:bodyPr wrap="square">
            <a:spAutoFit/>
          </a:bodyPr>
          <a:lstStyle/>
          <a:p>
            <a:r>
              <a:rPr lang="en-CA" sz="4000" dirty="0" smtClean="0">
                <a:solidFill>
                  <a:srgbClr val="173377"/>
                </a:solidFill>
              </a:rPr>
              <a:t>Data as Leverage: Understanding an Institution’s Teaching Culture</a:t>
            </a:r>
            <a:endParaRPr lang="en-US" sz="4000" dirty="0">
              <a:solidFill>
                <a:srgbClr val="173377"/>
              </a:solidFill>
              <a:latin typeface="Avenir Next Condensed Demi Bold"/>
              <a:cs typeface="Avenir Next Condensed Demi Bold"/>
            </a:endParaRPr>
          </a:p>
        </p:txBody>
      </p:sp>
      <p:sp>
        <p:nvSpPr>
          <p:cNvPr id="17" name="Subtitle 2"/>
          <p:cNvSpPr txBox="1">
            <a:spLocks/>
          </p:cNvSpPr>
          <p:nvPr/>
        </p:nvSpPr>
        <p:spPr>
          <a:xfrm>
            <a:off x="5257800" y="2234876"/>
            <a:ext cx="3419598" cy="2794324"/>
          </a:xfrm>
          <a:prstGeom prst="rect">
            <a:avLst/>
          </a:prstGeom>
          <a:noFill/>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r">
              <a:spcBef>
                <a:spcPts val="0"/>
              </a:spcBef>
              <a:buNone/>
            </a:pPr>
            <a:r>
              <a:rPr lang="en-US" sz="1600" dirty="0" smtClean="0">
                <a:solidFill>
                  <a:schemeClr val="tx1"/>
                </a:solidFill>
                <a:latin typeface="Arial"/>
                <a:cs typeface="Arial"/>
              </a:rPr>
              <a:t>Paola Borin</a:t>
            </a:r>
          </a:p>
          <a:p>
            <a:pPr marL="0" indent="0" algn="r">
              <a:spcBef>
                <a:spcPts val="0"/>
              </a:spcBef>
              <a:buNone/>
            </a:pPr>
            <a:r>
              <a:rPr lang="en-US" sz="1600" b="1" dirty="0" smtClean="0">
                <a:solidFill>
                  <a:schemeClr val="tx1"/>
                </a:solidFill>
                <a:latin typeface="Arial"/>
                <a:cs typeface="Arial"/>
              </a:rPr>
              <a:t>Debra Dawson</a:t>
            </a:r>
          </a:p>
          <a:p>
            <a:pPr marL="0" indent="0" algn="r">
              <a:spcBef>
                <a:spcPts val="0"/>
              </a:spcBef>
              <a:buNone/>
            </a:pPr>
            <a:r>
              <a:rPr lang="en-US" sz="1600" dirty="0" smtClean="0">
                <a:solidFill>
                  <a:schemeClr val="tx1"/>
                </a:solidFill>
                <a:latin typeface="Arial"/>
                <a:cs typeface="Arial"/>
              </a:rPr>
              <a:t>Florida </a:t>
            </a:r>
            <a:r>
              <a:rPr lang="en-US" sz="1600" dirty="0" err="1" smtClean="0">
                <a:solidFill>
                  <a:schemeClr val="tx1"/>
                </a:solidFill>
                <a:latin typeface="Arial"/>
                <a:cs typeface="Arial"/>
              </a:rPr>
              <a:t>Doci</a:t>
            </a:r>
            <a:endParaRPr lang="en-US" sz="1600" dirty="0" smtClean="0">
              <a:solidFill>
                <a:schemeClr val="tx1"/>
              </a:solidFill>
              <a:latin typeface="Arial"/>
              <a:cs typeface="Arial"/>
            </a:endParaRPr>
          </a:p>
          <a:p>
            <a:pPr marL="0" indent="0" algn="r">
              <a:spcBef>
                <a:spcPts val="0"/>
              </a:spcBef>
              <a:buNone/>
            </a:pPr>
            <a:r>
              <a:rPr lang="en-US" sz="1600" b="1" dirty="0" smtClean="0">
                <a:solidFill>
                  <a:schemeClr val="tx1"/>
                </a:solidFill>
                <a:latin typeface="Arial"/>
                <a:cs typeface="Arial"/>
              </a:rPr>
              <a:t>Donna Ellis</a:t>
            </a:r>
          </a:p>
          <a:p>
            <a:pPr marL="0" indent="0" algn="r">
              <a:spcBef>
                <a:spcPts val="0"/>
              </a:spcBef>
              <a:buNone/>
            </a:pPr>
            <a:r>
              <a:rPr lang="en-US" sz="1600" dirty="0" smtClean="0">
                <a:solidFill>
                  <a:schemeClr val="tx1"/>
                </a:solidFill>
                <a:latin typeface="Arial"/>
                <a:cs typeface="Arial"/>
              </a:rPr>
              <a:t>Lori Goff</a:t>
            </a:r>
          </a:p>
          <a:p>
            <a:pPr marL="0" indent="0" algn="r">
              <a:spcBef>
                <a:spcPts val="0"/>
              </a:spcBef>
              <a:buNone/>
            </a:pPr>
            <a:r>
              <a:rPr lang="en-US" sz="1600" dirty="0" smtClean="0">
                <a:solidFill>
                  <a:schemeClr val="tx1"/>
                </a:solidFill>
                <a:latin typeface="Arial"/>
                <a:cs typeface="Arial"/>
              </a:rPr>
              <a:t>Jill </a:t>
            </a:r>
            <a:r>
              <a:rPr lang="en-US" sz="1600" dirty="0" err="1" smtClean="0">
                <a:solidFill>
                  <a:schemeClr val="tx1"/>
                </a:solidFill>
                <a:latin typeface="Arial"/>
                <a:cs typeface="Arial"/>
              </a:rPr>
              <a:t>Grose</a:t>
            </a:r>
            <a:endParaRPr lang="en-US" sz="1600" dirty="0" smtClean="0">
              <a:solidFill>
                <a:schemeClr val="tx1"/>
              </a:solidFill>
              <a:latin typeface="Arial"/>
              <a:cs typeface="Arial"/>
            </a:endParaRPr>
          </a:p>
          <a:p>
            <a:pPr marL="0" indent="0" algn="r">
              <a:spcBef>
                <a:spcPts val="0"/>
              </a:spcBef>
              <a:buNone/>
            </a:pPr>
            <a:r>
              <a:rPr lang="en-US" sz="1600" dirty="0" smtClean="0">
                <a:solidFill>
                  <a:schemeClr val="tx1"/>
                </a:solidFill>
                <a:latin typeface="Arial"/>
                <a:cs typeface="Arial"/>
              </a:rPr>
              <a:t>Sandy Hughes</a:t>
            </a:r>
          </a:p>
          <a:p>
            <a:pPr marL="0" indent="0" algn="r">
              <a:spcBef>
                <a:spcPts val="0"/>
              </a:spcBef>
              <a:buNone/>
            </a:pPr>
            <a:r>
              <a:rPr lang="en-US" sz="1600" dirty="0" smtClean="0">
                <a:solidFill>
                  <a:schemeClr val="tx1"/>
                </a:solidFill>
                <a:latin typeface="Arial"/>
                <a:cs typeface="Arial"/>
              </a:rPr>
              <a:t>Erika </a:t>
            </a:r>
            <a:r>
              <a:rPr lang="en-US" sz="1600" dirty="0" err="1" smtClean="0">
                <a:solidFill>
                  <a:schemeClr val="tx1"/>
                </a:solidFill>
                <a:latin typeface="Arial"/>
                <a:cs typeface="Arial"/>
              </a:rPr>
              <a:t>Kustra</a:t>
            </a:r>
            <a:endParaRPr lang="en-US" sz="1600" dirty="0" smtClean="0">
              <a:solidFill>
                <a:schemeClr val="tx1"/>
              </a:solidFill>
              <a:latin typeface="Arial"/>
              <a:cs typeface="Arial"/>
            </a:endParaRPr>
          </a:p>
          <a:p>
            <a:pPr marL="0" indent="0" algn="r">
              <a:spcBef>
                <a:spcPts val="0"/>
              </a:spcBef>
              <a:buNone/>
            </a:pPr>
            <a:r>
              <a:rPr lang="en-US" sz="1600" dirty="0" smtClean="0">
                <a:solidFill>
                  <a:schemeClr val="tx1"/>
                </a:solidFill>
                <a:latin typeface="Arial"/>
                <a:cs typeface="Arial"/>
              </a:rPr>
              <a:t>Peter Wolf</a:t>
            </a:r>
          </a:p>
          <a:p>
            <a:pPr marL="0" indent="0">
              <a:spcBef>
                <a:spcPts val="0"/>
              </a:spcBef>
              <a:buNone/>
            </a:pPr>
            <a:endParaRPr lang="en-US" sz="1600" b="1" dirty="0" smtClean="0">
              <a:solidFill>
                <a:schemeClr val="tx1"/>
              </a:solidFill>
              <a:latin typeface="Arial"/>
              <a:cs typeface="Arial"/>
            </a:endParaRPr>
          </a:p>
          <a:p>
            <a:pPr marL="0" indent="0" algn="r">
              <a:spcBef>
                <a:spcPts val="0"/>
              </a:spcBef>
              <a:buNone/>
            </a:pPr>
            <a:r>
              <a:rPr lang="en-US" sz="1600" b="1" dirty="0" smtClean="0">
                <a:solidFill>
                  <a:schemeClr val="tx1"/>
                </a:solidFill>
                <a:latin typeface="Arial"/>
                <a:cs typeface="Arial"/>
              </a:rPr>
              <a:t>POD Network – November 2014</a:t>
            </a:r>
          </a:p>
          <a:p>
            <a:endParaRPr lang="en-US" sz="1600" dirty="0">
              <a:solidFill>
                <a:srgbClr val="082AB0"/>
              </a:solidFill>
            </a:endParaRPr>
          </a:p>
        </p:txBody>
      </p:sp>
      <p:pic>
        <p:nvPicPr>
          <p:cNvPr id="1026" name="Picture 2" descr="Wilfrid Laurier Universit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00" y="5562600"/>
            <a:ext cx="1680409" cy="473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909" y="1866782"/>
            <a:ext cx="6681155" cy="2554082"/>
          </a:xfrm>
          <a:prstGeom prst="rect">
            <a:avLst/>
          </a:prstGeom>
        </p:spPr>
      </p:pic>
    </p:spTree>
    <p:extLst>
      <p:ext uri="{BB962C8B-B14F-4D97-AF65-F5344CB8AC3E}">
        <p14:creationId xmlns:p14="http://schemas.microsoft.com/office/powerpoint/2010/main" val="3000410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686800" cy="990600"/>
          </a:xfrm>
        </p:spPr>
        <p:txBody>
          <a:bodyPr>
            <a:noAutofit/>
          </a:bodyPr>
          <a:lstStyle/>
          <a:p>
            <a:pPr lvl="0"/>
            <a:r>
              <a:rPr lang="en-US" sz="3600" dirty="0" smtClean="0">
                <a:solidFill>
                  <a:srgbClr val="173377"/>
                </a:solidFill>
              </a:rPr>
              <a:t>Factor Analyses – Pilot Faculty TCPS</a:t>
            </a:r>
            <a:endParaRPr lang="en-US" sz="3600" dirty="0">
              <a:solidFill>
                <a:srgbClr val="173377"/>
              </a:solidFill>
              <a:latin typeface="+mn-lt"/>
            </a:endParaRPr>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2142731"/>
              </p:ext>
            </p:extLst>
          </p:nvPr>
        </p:nvGraphicFramePr>
        <p:xfrm>
          <a:off x="685800" y="1905000"/>
          <a:ext cx="7772400" cy="3785616"/>
        </p:xfrm>
        <a:graphic>
          <a:graphicData uri="http://schemas.openxmlformats.org/drawingml/2006/table">
            <a:tbl>
              <a:tblPr firstRow="1" firstCol="1" bandRow="1">
                <a:tableStyleId>{69012ECD-51FC-41F1-AA8D-1B2483CD663E}</a:tableStyleId>
              </a:tblPr>
              <a:tblGrid>
                <a:gridCol w="2971800"/>
                <a:gridCol w="685800"/>
                <a:gridCol w="3429000"/>
                <a:gridCol w="685800"/>
              </a:tblGrid>
              <a:tr h="161430">
                <a:tc>
                  <a:txBody>
                    <a:bodyPr/>
                    <a:lstStyle/>
                    <a:p>
                      <a:pPr algn="ctr">
                        <a:lnSpc>
                          <a:spcPct val="115000"/>
                        </a:lnSpc>
                        <a:spcAft>
                          <a:spcPts val="0"/>
                        </a:spcAft>
                      </a:pPr>
                      <a:r>
                        <a:rPr lang="en-US" sz="2400" b="1" dirty="0">
                          <a:effectLst/>
                        </a:rPr>
                        <a:t>Agreement </a:t>
                      </a:r>
                      <a:endParaRPr lang="en-CA" sz="2400" b="1" dirty="0">
                        <a:effectLst/>
                        <a:latin typeface="Calibri"/>
                        <a:ea typeface="Calibri"/>
                        <a:cs typeface="Times New Roman"/>
                      </a:endParaRPr>
                    </a:p>
                  </a:txBody>
                  <a:tcPr marL="49696" marR="496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2400" b="1" dirty="0" smtClean="0">
                          <a:effectLst/>
                          <a:latin typeface="Calibri"/>
                          <a:ea typeface="Calibri"/>
                          <a:cs typeface="Times New Roman"/>
                        </a:rPr>
                        <a:t>Qs</a:t>
                      </a:r>
                      <a:endParaRPr lang="en-CA" sz="2400" b="1" dirty="0">
                        <a:effectLst/>
                        <a:latin typeface="Calibri"/>
                        <a:ea typeface="Calibri"/>
                        <a:cs typeface="Times New Roman"/>
                      </a:endParaRPr>
                    </a:p>
                  </a:txBody>
                  <a:tcPr marL="49696" marR="496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b="1" dirty="0">
                          <a:effectLst/>
                        </a:rPr>
                        <a:t>Importance</a:t>
                      </a:r>
                      <a:endParaRPr lang="en-CA" sz="2400" b="1" dirty="0">
                        <a:effectLst/>
                        <a:latin typeface="Calibri"/>
                        <a:ea typeface="Calibri"/>
                        <a:cs typeface="Times New Roman"/>
                      </a:endParaRPr>
                    </a:p>
                  </a:txBody>
                  <a:tcPr marL="49696" marR="496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2400" b="1" dirty="0" smtClean="0">
                          <a:effectLst/>
                          <a:latin typeface="Calibri"/>
                          <a:ea typeface="Calibri"/>
                          <a:cs typeface="Times New Roman"/>
                        </a:rPr>
                        <a:t>Qs</a:t>
                      </a:r>
                      <a:endParaRPr lang="en-CA" sz="2400" b="1" dirty="0">
                        <a:effectLst/>
                        <a:latin typeface="Calibri"/>
                        <a:ea typeface="Calibri"/>
                        <a:cs typeface="Times New Roman"/>
                      </a:endParaRPr>
                    </a:p>
                  </a:txBody>
                  <a:tcPr marL="49696" marR="496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338">
                <a:tc>
                  <a:txBody>
                    <a:bodyPr/>
                    <a:lstStyle/>
                    <a:p>
                      <a:pPr>
                        <a:lnSpc>
                          <a:spcPct val="115000"/>
                        </a:lnSpc>
                        <a:spcAft>
                          <a:spcPts val="0"/>
                        </a:spcAft>
                      </a:pPr>
                      <a:r>
                        <a:rPr lang="en-US" sz="2400" b="0" dirty="0">
                          <a:effectLst/>
                        </a:rPr>
                        <a:t>1) </a:t>
                      </a:r>
                      <a:r>
                        <a:rPr lang="en-US" sz="2400" b="0" dirty="0" smtClean="0">
                          <a:effectLst/>
                        </a:rPr>
                        <a:t>Encouraging effective teaching (.</a:t>
                      </a:r>
                      <a:r>
                        <a:rPr lang="en-US" sz="2400" b="0" dirty="0">
                          <a:effectLst/>
                        </a:rPr>
                        <a:t>92)</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2400" b="0" dirty="0" smtClean="0">
                          <a:effectLst/>
                          <a:latin typeface="Calibri"/>
                          <a:ea typeface="Calibri"/>
                          <a:cs typeface="Times New Roman"/>
                        </a:rPr>
                        <a:t>16</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b="0" dirty="0">
                          <a:effectLst/>
                        </a:rPr>
                        <a:t>1) </a:t>
                      </a:r>
                      <a:r>
                        <a:rPr lang="en-US" sz="2400" b="0" dirty="0" smtClean="0">
                          <a:effectLst/>
                        </a:rPr>
                        <a:t>Encouraging</a:t>
                      </a:r>
                      <a:r>
                        <a:rPr lang="en-US" sz="2400" b="0" baseline="0" dirty="0" smtClean="0">
                          <a:effectLst/>
                        </a:rPr>
                        <a:t> e</a:t>
                      </a:r>
                      <a:r>
                        <a:rPr lang="en-US" sz="2400" b="0" dirty="0" smtClean="0">
                          <a:effectLst/>
                        </a:rPr>
                        <a:t>ffective </a:t>
                      </a:r>
                      <a:r>
                        <a:rPr lang="en-US" sz="2400" b="0" dirty="0">
                          <a:effectLst/>
                        </a:rPr>
                        <a:t>t</a:t>
                      </a:r>
                      <a:r>
                        <a:rPr lang="en-US" sz="2400" b="0" dirty="0" smtClean="0">
                          <a:effectLst/>
                        </a:rPr>
                        <a:t>eaching </a:t>
                      </a:r>
                      <a:r>
                        <a:rPr lang="en-US" sz="2400" b="0" dirty="0">
                          <a:effectLst/>
                        </a:rPr>
                        <a:t>(.94)</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2400" b="0" dirty="0" smtClean="0">
                          <a:effectLst/>
                          <a:latin typeface="Calibri"/>
                          <a:ea typeface="Calibri"/>
                          <a:cs typeface="Times New Roman"/>
                        </a:rPr>
                        <a:t>17</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338">
                <a:tc>
                  <a:txBody>
                    <a:bodyPr/>
                    <a:lstStyle/>
                    <a:p>
                      <a:pPr>
                        <a:lnSpc>
                          <a:spcPct val="115000"/>
                        </a:lnSpc>
                        <a:spcAft>
                          <a:spcPts val="0"/>
                        </a:spcAft>
                      </a:pPr>
                      <a:r>
                        <a:rPr lang="en-US" sz="2400" b="0" dirty="0">
                          <a:effectLst/>
                        </a:rPr>
                        <a:t>2) Broad </a:t>
                      </a:r>
                      <a:r>
                        <a:rPr lang="en-US" sz="2400" b="0" dirty="0" smtClean="0">
                          <a:effectLst/>
                        </a:rPr>
                        <a:t>involvement </a:t>
                      </a:r>
                      <a:r>
                        <a:rPr lang="en-US" sz="2400" b="0" dirty="0">
                          <a:effectLst/>
                        </a:rPr>
                        <a:t>around teaching (.88)</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2400" b="0" dirty="0" smtClean="0">
                          <a:effectLst/>
                          <a:latin typeface="Calibri"/>
                          <a:ea typeface="Calibri"/>
                          <a:cs typeface="Times New Roman"/>
                        </a:rPr>
                        <a:t>11</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b="0" dirty="0">
                          <a:effectLst/>
                        </a:rPr>
                        <a:t>2) </a:t>
                      </a:r>
                      <a:r>
                        <a:rPr lang="en-US" sz="2400" b="0" dirty="0" smtClean="0">
                          <a:effectLst/>
                        </a:rPr>
                        <a:t>Recognizing effective </a:t>
                      </a:r>
                      <a:r>
                        <a:rPr lang="en-US" sz="2400" b="0" dirty="0">
                          <a:effectLst/>
                        </a:rPr>
                        <a:t>teaching (.90</a:t>
                      </a:r>
                      <a:r>
                        <a:rPr lang="en-US" sz="2400" b="0" dirty="0" smtClean="0">
                          <a:effectLst/>
                        </a:rPr>
                        <a:t>)</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2400" b="0" dirty="0" smtClean="0">
                          <a:effectLst/>
                          <a:latin typeface="Calibri"/>
                          <a:ea typeface="Calibri"/>
                          <a:cs typeface="Times New Roman"/>
                        </a:rPr>
                        <a:t>12</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338">
                <a:tc>
                  <a:txBody>
                    <a:bodyPr/>
                    <a:lstStyle/>
                    <a:p>
                      <a:pPr>
                        <a:lnSpc>
                          <a:spcPct val="115000"/>
                        </a:lnSpc>
                        <a:spcAft>
                          <a:spcPts val="0"/>
                        </a:spcAft>
                      </a:pPr>
                      <a:r>
                        <a:rPr lang="en-US" sz="2400" b="0" dirty="0">
                          <a:effectLst/>
                        </a:rPr>
                        <a:t>3) </a:t>
                      </a:r>
                      <a:r>
                        <a:rPr lang="en-US" sz="2400" b="0" dirty="0" smtClean="0">
                          <a:effectLst/>
                        </a:rPr>
                        <a:t>Recognizing </a:t>
                      </a:r>
                      <a:r>
                        <a:rPr lang="en-US" sz="2400" b="0" dirty="0">
                          <a:effectLst/>
                        </a:rPr>
                        <a:t>effective teaching (.73)</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2400" b="0" dirty="0" smtClean="0">
                          <a:effectLst/>
                          <a:latin typeface="Calibri"/>
                          <a:ea typeface="Calibri"/>
                          <a:cs typeface="Times New Roman"/>
                        </a:rPr>
                        <a:t>4</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b="0" dirty="0">
                          <a:effectLst/>
                        </a:rPr>
                        <a:t>3) </a:t>
                      </a:r>
                      <a:r>
                        <a:rPr lang="en-US" sz="2400" b="0" dirty="0" smtClean="0">
                          <a:effectLst/>
                        </a:rPr>
                        <a:t>Assessing teaching </a:t>
                      </a:r>
                      <a:r>
                        <a:rPr lang="en-US" sz="2400" b="0" dirty="0">
                          <a:effectLst/>
                        </a:rPr>
                        <a:t>(.89)</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2400" b="0" dirty="0" smtClean="0">
                          <a:effectLst/>
                          <a:latin typeface="Calibri"/>
                          <a:ea typeface="Calibri"/>
                          <a:cs typeface="Times New Roman"/>
                        </a:rPr>
                        <a:t>10</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338">
                <a:tc>
                  <a:txBody>
                    <a:bodyPr/>
                    <a:lstStyle/>
                    <a:p>
                      <a:pPr>
                        <a:lnSpc>
                          <a:spcPct val="115000"/>
                        </a:lnSpc>
                        <a:spcAft>
                          <a:spcPts val="0"/>
                        </a:spcAft>
                      </a:pPr>
                      <a:r>
                        <a:rPr lang="en-US" sz="2400" b="0" dirty="0">
                          <a:effectLst/>
                        </a:rPr>
                        <a:t>4) </a:t>
                      </a:r>
                      <a:r>
                        <a:rPr lang="en-US" sz="2400" b="0" dirty="0" smtClean="0">
                          <a:effectLst/>
                        </a:rPr>
                        <a:t>Assessing </a:t>
                      </a:r>
                      <a:r>
                        <a:rPr lang="en-US" sz="2400" b="0" dirty="0">
                          <a:effectLst/>
                        </a:rPr>
                        <a:t>teaching (.78)</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2400" b="0" dirty="0" smtClean="0">
                          <a:effectLst/>
                          <a:latin typeface="Calibri"/>
                          <a:ea typeface="Calibri"/>
                          <a:cs typeface="Times New Roman"/>
                        </a:rPr>
                        <a:t>6</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b="0" dirty="0">
                          <a:effectLst/>
                        </a:rPr>
                        <a:t> </a:t>
                      </a: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CA" sz="2400" b="0" dirty="0">
                        <a:effectLst/>
                        <a:latin typeface="Calibri"/>
                        <a:ea typeface="Calibri"/>
                        <a:cs typeface="Times New Roman"/>
                      </a:endParaRPr>
                    </a:p>
                  </a:txBody>
                  <a:tcPr marL="49696" marR="49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609600" y="5867400"/>
            <a:ext cx="7924800" cy="369332"/>
          </a:xfrm>
          <a:prstGeom prst="rect">
            <a:avLst/>
          </a:prstGeom>
          <a:noFill/>
        </p:spPr>
        <p:txBody>
          <a:bodyPr wrap="square" rtlCol="0">
            <a:spAutoFit/>
          </a:bodyPr>
          <a:lstStyle/>
          <a:p>
            <a:r>
              <a:rPr lang="en-US" dirty="0" smtClean="0"/>
              <a:t>* Various double-loadings occurred for both scales</a:t>
            </a:r>
            <a:endParaRPr lang="en-US" dirty="0"/>
          </a:p>
        </p:txBody>
      </p:sp>
    </p:spTree>
    <p:extLst>
      <p:ext uri="{BB962C8B-B14F-4D97-AF65-F5344CB8AC3E}">
        <p14:creationId xmlns:p14="http://schemas.microsoft.com/office/powerpoint/2010/main" val="21562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458200" cy="838200"/>
          </a:xfrm>
        </p:spPr>
        <p:txBody>
          <a:bodyPr>
            <a:noAutofit/>
          </a:bodyPr>
          <a:lstStyle/>
          <a:p>
            <a:r>
              <a:rPr lang="en-US" dirty="0" smtClean="0">
                <a:solidFill>
                  <a:srgbClr val="002060"/>
                </a:solidFill>
                <a:latin typeface="+mn-lt"/>
              </a:rPr>
              <a:t>Faculty Focus Groups re: Pilot TCPS</a:t>
            </a:r>
            <a:endParaRPr lang="en-US" dirty="0">
              <a:solidFill>
                <a:srgbClr val="002060"/>
              </a:solidFill>
              <a:latin typeface="+mn-lt"/>
            </a:endParaRPr>
          </a:p>
        </p:txBody>
      </p:sp>
      <p:sp>
        <p:nvSpPr>
          <p:cNvPr id="3" name="Content Placeholder 2"/>
          <p:cNvSpPr>
            <a:spLocks noGrp="1"/>
          </p:cNvSpPr>
          <p:nvPr>
            <p:ph idx="1"/>
          </p:nvPr>
        </p:nvSpPr>
        <p:spPr>
          <a:xfrm>
            <a:off x="609600" y="1646237"/>
            <a:ext cx="7924800" cy="4678363"/>
          </a:xfrm>
        </p:spPr>
        <p:txBody>
          <a:bodyPr>
            <a:normAutofit fontScale="92500" lnSpcReduction="10000"/>
          </a:bodyPr>
          <a:lstStyle/>
          <a:p>
            <a:r>
              <a:rPr lang="en-US" sz="2800" dirty="0" smtClean="0">
                <a:solidFill>
                  <a:schemeClr val="tx1"/>
                </a:solidFill>
              </a:rPr>
              <a:t>More on rewards and incentives for quality teaching beyond awards (e.g., financial incentives, risk-taking incentives)</a:t>
            </a:r>
          </a:p>
          <a:p>
            <a:r>
              <a:rPr lang="en-US" sz="2800" dirty="0" smtClean="0">
                <a:solidFill>
                  <a:schemeClr val="tx1"/>
                </a:solidFill>
              </a:rPr>
              <a:t>Value placed on teaching vs research</a:t>
            </a:r>
          </a:p>
          <a:p>
            <a:r>
              <a:rPr lang="en-US" sz="2800" dirty="0" smtClean="0">
                <a:solidFill>
                  <a:schemeClr val="tx1"/>
                </a:solidFill>
              </a:rPr>
              <a:t>More on infrastructure (e.g., classrooms, technology, class size)</a:t>
            </a:r>
          </a:p>
          <a:p>
            <a:r>
              <a:rPr lang="en-US" sz="2800" dirty="0" smtClean="0">
                <a:solidFill>
                  <a:schemeClr val="tx1"/>
                </a:solidFill>
              </a:rPr>
              <a:t>Specifics about teaching resources available for and used by instructors</a:t>
            </a:r>
          </a:p>
          <a:p>
            <a:r>
              <a:rPr lang="en-US" sz="2800" dirty="0" smtClean="0">
                <a:solidFill>
                  <a:schemeClr val="tx1"/>
                </a:solidFill>
              </a:rPr>
              <a:t>More on evaluation of teaching</a:t>
            </a:r>
          </a:p>
          <a:p>
            <a:endParaRPr lang="en-US" sz="2800" dirty="0" smtClean="0">
              <a:solidFill>
                <a:schemeClr val="tx1"/>
              </a:solidFill>
            </a:endParaRPr>
          </a:p>
          <a:p>
            <a:pPr marL="0" indent="0">
              <a:buNone/>
            </a:pPr>
            <a:r>
              <a:rPr lang="en-US" sz="2800" dirty="0" smtClean="0">
                <a:solidFill>
                  <a:schemeClr val="tx1"/>
                </a:solidFill>
              </a:rPr>
              <a:t>PLUS: consider changing the Agreement scale</a:t>
            </a:r>
          </a:p>
          <a:p>
            <a:endParaRPr lang="en-US" sz="2400" dirty="0" smtClean="0">
              <a:solidFill>
                <a:schemeClr val="tx1"/>
              </a:solidFill>
            </a:endParaRPr>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11</a:t>
            </a:fld>
            <a:endParaRPr lang="en-US" dirty="0"/>
          </a:p>
        </p:txBody>
      </p:sp>
    </p:spTree>
    <p:extLst>
      <p:ext uri="{BB962C8B-B14F-4D97-AF65-F5344CB8AC3E}">
        <p14:creationId xmlns:p14="http://schemas.microsoft.com/office/powerpoint/2010/main" val="17597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838200"/>
          </a:xfrm>
        </p:spPr>
        <p:txBody>
          <a:bodyPr>
            <a:noAutofit/>
          </a:bodyPr>
          <a:lstStyle/>
          <a:p>
            <a:r>
              <a:rPr lang="en-US" dirty="0" smtClean="0">
                <a:solidFill>
                  <a:srgbClr val="002060"/>
                </a:solidFill>
                <a:latin typeface="+mn-lt"/>
              </a:rPr>
              <a:t>Faculty TCPS Revisions</a:t>
            </a:r>
            <a:endParaRPr lang="en-US" dirty="0">
              <a:solidFill>
                <a:srgbClr val="002060"/>
              </a:solidFill>
              <a:latin typeface="+mn-lt"/>
            </a:endParaRPr>
          </a:p>
        </p:txBody>
      </p:sp>
      <p:sp>
        <p:nvSpPr>
          <p:cNvPr id="3" name="Content Placeholder 2"/>
          <p:cNvSpPr>
            <a:spLocks noGrp="1"/>
          </p:cNvSpPr>
          <p:nvPr>
            <p:ph idx="1"/>
          </p:nvPr>
        </p:nvSpPr>
        <p:spPr>
          <a:xfrm>
            <a:off x="460375" y="1646237"/>
            <a:ext cx="8455025" cy="4525963"/>
          </a:xfrm>
        </p:spPr>
        <p:txBody>
          <a:bodyPr>
            <a:normAutofit/>
          </a:bodyPr>
          <a:lstStyle/>
          <a:p>
            <a:pPr>
              <a:tabLst>
                <a:tab pos="1541463" algn="l"/>
              </a:tabLst>
            </a:pPr>
            <a:r>
              <a:rPr lang="en-US" sz="2800" dirty="0" smtClean="0">
                <a:solidFill>
                  <a:schemeClr val="tx1"/>
                </a:solidFill>
              </a:rPr>
              <a:t>Lever 1:	Institutional strategic initiatives and 	practices prioritize effective teaching</a:t>
            </a:r>
          </a:p>
          <a:p>
            <a:pPr>
              <a:tabLst>
                <a:tab pos="1541463" algn="l"/>
              </a:tabLst>
            </a:pPr>
            <a:r>
              <a:rPr lang="en-US" sz="2800" dirty="0" smtClean="0">
                <a:solidFill>
                  <a:schemeClr val="tx1"/>
                </a:solidFill>
              </a:rPr>
              <a:t>Lever 2:	Assessment of teaching is constructive and 	flexible</a:t>
            </a:r>
          </a:p>
          <a:p>
            <a:pPr>
              <a:tabLst>
                <a:tab pos="1541463" algn="l"/>
              </a:tabLst>
            </a:pPr>
            <a:r>
              <a:rPr lang="en-US" sz="2800" dirty="0" smtClean="0">
                <a:solidFill>
                  <a:schemeClr val="tx1"/>
                </a:solidFill>
              </a:rPr>
              <a:t>Lever 3:	Faculty are encouraged to develop as 	teachers</a:t>
            </a:r>
          </a:p>
          <a:p>
            <a:pPr>
              <a:tabLst>
                <a:tab pos="1541463" algn="l"/>
              </a:tabLst>
            </a:pPr>
            <a:r>
              <a:rPr lang="en-US" sz="2800" dirty="0" smtClean="0">
                <a:solidFill>
                  <a:schemeClr val="tx1"/>
                </a:solidFill>
              </a:rPr>
              <a:t>Lever 4:	Infrastructure exists to support teaching</a:t>
            </a:r>
          </a:p>
          <a:p>
            <a:pPr>
              <a:tabLst>
                <a:tab pos="1541463" algn="l"/>
              </a:tabLst>
            </a:pPr>
            <a:r>
              <a:rPr lang="en-US" sz="2800" dirty="0" smtClean="0">
                <a:solidFill>
                  <a:schemeClr val="tx1"/>
                </a:solidFill>
              </a:rPr>
              <a:t>Lever 5:	Broad engagement exists around teaching</a:t>
            </a:r>
          </a:p>
          <a:p>
            <a:pPr>
              <a:tabLst>
                <a:tab pos="1541463" algn="l"/>
              </a:tabLst>
            </a:pPr>
            <a:r>
              <a:rPr lang="en-US" sz="2800" dirty="0" smtClean="0">
                <a:solidFill>
                  <a:schemeClr val="tx1"/>
                </a:solidFill>
              </a:rPr>
              <a:t>Lever 6:	Effective teaching is recognized and rewarded</a:t>
            </a:r>
            <a:endParaRPr lang="en-US" sz="2400" dirty="0" smtClean="0">
              <a:solidFill>
                <a:schemeClr val="tx1"/>
              </a:solidFill>
            </a:endParaRPr>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12</a:t>
            </a:fld>
            <a:endParaRPr lang="en-US" dirty="0"/>
          </a:p>
        </p:txBody>
      </p:sp>
    </p:spTree>
    <p:extLst>
      <p:ext uri="{BB962C8B-B14F-4D97-AF65-F5344CB8AC3E}">
        <p14:creationId xmlns:p14="http://schemas.microsoft.com/office/powerpoint/2010/main" val="109517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838200"/>
          </a:xfrm>
        </p:spPr>
        <p:txBody>
          <a:bodyPr>
            <a:noAutofit/>
          </a:bodyPr>
          <a:lstStyle/>
          <a:p>
            <a:r>
              <a:rPr lang="en-US" dirty="0" smtClean="0">
                <a:solidFill>
                  <a:srgbClr val="002060"/>
                </a:solidFill>
                <a:latin typeface="+mn-lt"/>
              </a:rPr>
              <a:t>Session Activity</a:t>
            </a:r>
            <a:endParaRPr lang="en-US" dirty="0">
              <a:solidFill>
                <a:srgbClr val="002060"/>
              </a:solidFill>
              <a:latin typeface="+mn-lt"/>
            </a:endParaRPr>
          </a:p>
        </p:txBody>
      </p:sp>
      <p:sp>
        <p:nvSpPr>
          <p:cNvPr id="3" name="Content Placeholder 2"/>
          <p:cNvSpPr>
            <a:spLocks noGrp="1"/>
          </p:cNvSpPr>
          <p:nvPr>
            <p:ph idx="1"/>
          </p:nvPr>
        </p:nvSpPr>
        <p:spPr>
          <a:xfrm>
            <a:off x="609600" y="1524001"/>
            <a:ext cx="7924800" cy="4953000"/>
          </a:xfrm>
        </p:spPr>
        <p:txBody>
          <a:bodyPr>
            <a:normAutofit lnSpcReduction="10000"/>
          </a:bodyPr>
          <a:lstStyle/>
          <a:p>
            <a:r>
              <a:rPr lang="en-US" sz="2800" dirty="0" smtClean="0">
                <a:solidFill>
                  <a:schemeClr val="tx1"/>
                </a:solidFill>
              </a:rPr>
              <a:t>Each small group is responsible for reviewing the questions for 2 of </a:t>
            </a:r>
            <a:r>
              <a:rPr lang="en-US" sz="2800" dirty="0">
                <a:solidFill>
                  <a:schemeClr val="tx1"/>
                </a:solidFill>
              </a:rPr>
              <a:t>the </a:t>
            </a:r>
            <a:r>
              <a:rPr lang="en-US" sz="2800" dirty="0" smtClean="0">
                <a:solidFill>
                  <a:schemeClr val="tx1"/>
                </a:solidFill>
              </a:rPr>
              <a:t>revised TCPS levers</a:t>
            </a:r>
          </a:p>
          <a:p>
            <a:r>
              <a:rPr lang="en-US" sz="2800" dirty="0" smtClean="0">
                <a:solidFill>
                  <a:schemeClr val="tx1"/>
                </a:solidFill>
              </a:rPr>
              <a:t>As individuals:</a:t>
            </a:r>
          </a:p>
          <a:p>
            <a:pPr lvl="1"/>
            <a:r>
              <a:rPr lang="en-US" sz="2600" dirty="0" smtClean="0">
                <a:solidFill>
                  <a:schemeClr val="tx1"/>
                </a:solidFill>
              </a:rPr>
              <a:t>Complete the survey for the 2 levers assigned to your group based on your perceptions of your institution</a:t>
            </a:r>
          </a:p>
          <a:p>
            <a:r>
              <a:rPr lang="en-US" sz="2800" dirty="0" smtClean="0">
                <a:solidFill>
                  <a:schemeClr val="tx1"/>
                </a:solidFill>
              </a:rPr>
              <a:t>As a small group:</a:t>
            </a:r>
          </a:p>
          <a:p>
            <a:pPr lvl="1"/>
            <a:r>
              <a:rPr lang="en-US" sz="2600" dirty="0" smtClean="0">
                <a:solidFill>
                  <a:schemeClr val="tx1"/>
                </a:solidFill>
              </a:rPr>
              <a:t>Discuss your thoughts on the 2 levers assigned to your group – What items were problematic and why? What key items about teaching culture are missing from your levers?  </a:t>
            </a:r>
            <a:r>
              <a:rPr lang="en-US" sz="2600" b="1" dirty="0" smtClean="0">
                <a:solidFill>
                  <a:schemeClr val="tx1"/>
                </a:solidFill>
              </a:rPr>
              <a:t>Need 1 recorder to capture your group’s feedback on provided sheet to submit. </a:t>
            </a:r>
          </a:p>
          <a:p>
            <a:r>
              <a:rPr lang="en-US" sz="2800" dirty="0" smtClean="0">
                <a:solidFill>
                  <a:schemeClr val="tx1"/>
                </a:solidFill>
              </a:rPr>
              <a:t>As a large group – share highlights from discussions</a:t>
            </a:r>
            <a:endParaRPr lang="en-US" sz="2400" dirty="0" smtClean="0">
              <a:solidFill>
                <a:schemeClr val="tx1"/>
              </a:solidFill>
            </a:endParaRPr>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13</a:t>
            </a:fld>
            <a:endParaRPr lang="en-US" dirty="0"/>
          </a:p>
        </p:txBody>
      </p:sp>
    </p:spTree>
    <p:extLst>
      <p:ext uri="{BB962C8B-B14F-4D97-AF65-F5344CB8AC3E}">
        <p14:creationId xmlns:p14="http://schemas.microsoft.com/office/powerpoint/2010/main" val="154248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838200"/>
          </a:xfrm>
        </p:spPr>
        <p:txBody>
          <a:bodyPr>
            <a:noAutofit/>
          </a:bodyPr>
          <a:lstStyle/>
          <a:p>
            <a:r>
              <a:rPr lang="en-US" dirty="0" smtClean="0">
                <a:solidFill>
                  <a:srgbClr val="002060"/>
                </a:solidFill>
                <a:latin typeface="+mn-lt"/>
              </a:rPr>
              <a:t>Future </a:t>
            </a:r>
            <a:r>
              <a:rPr lang="en-US" dirty="0">
                <a:solidFill>
                  <a:srgbClr val="002060"/>
                </a:solidFill>
                <a:latin typeface="+mn-lt"/>
              </a:rPr>
              <a:t>W</a:t>
            </a:r>
            <a:r>
              <a:rPr lang="en-US" dirty="0" smtClean="0">
                <a:solidFill>
                  <a:srgbClr val="002060"/>
                </a:solidFill>
                <a:latin typeface="+mn-lt"/>
              </a:rPr>
              <a:t>ork and Wrap-Up </a:t>
            </a:r>
            <a:endParaRPr lang="en-US" dirty="0">
              <a:solidFill>
                <a:srgbClr val="002060"/>
              </a:solidFill>
              <a:latin typeface="+mn-lt"/>
            </a:endParaRPr>
          </a:p>
        </p:txBody>
      </p:sp>
      <p:sp>
        <p:nvSpPr>
          <p:cNvPr id="3" name="Content Placeholder 2"/>
          <p:cNvSpPr>
            <a:spLocks noGrp="1"/>
          </p:cNvSpPr>
          <p:nvPr>
            <p:ph idx="1"/>
          </p:nvPr>
        </p:nvSpPr>
        <p:spPr>
          <a:xfrm>
            <a:off x="609600" y="1646237"/>
            <a:ext cx="7924800" cy="4525963"/>
          </a:xfrm>
        </p:spPr>
        <p:txBody>
          <a:bodyPr>
            <a:normAutofit/>
          </a:bodyPr>
          <a:lstStyle/>
          <a:p>
            <a:r>
              <a:rPr lang="en-US" sz="2800" dirty="0" smtClean="0">
                <a:solidFill>
                  <a:schemeClr val="tx1"/>
                </a:solidFill>
              </a:rPr>
              <a:t>Secure more research funding</a:t>
            </a:r>
          </a:p>
          <a:p>
            <a:r>
              <a:rPr lang="en-US" sz="2800" dirty="0" smtClean="0">
                <a:solidFill>
                  <a:schemeClr val="tx1"/>
                </a:solidFill>
              </a:rPr>
              <a:t>Continue to refine and test survey instruments and collect qualitative data</a:t>
            </a:r>
          </a:p>
          <a:p>
            <a:r>
              <a:rPr lang="en-US" sz="2800" dirty="0" smtClean="0">
                <a:solidFill>
                  <a:schemeClr val="tx1"/>
                </a:solidFill>
              </a:rPr>
              <a:t>Identify meaningful institutional indicators of a culture that is committed to teaching</a:t>
            </a:r>
          </a:p>
          <a:p>
            <a:endParaRPr lang="en-US" sz="2800" dirty="0" smtClean="0">
              <a:solidFill>
                <a:schemeClr val="tx1"/>
              </a:solidFill>
            </a:endParaRPr>
          </a:p>
          <a:p>
            <a:pPr marL="0" indent="0">
              <a:buNone/>
            </a:pPr>
            <a:r>
              <a:rPr lang="en-US" sz="2800" dirty="0" smtClean="0">
                <a:solidFill>
                  <a:schemeClr val="tx1"/>
                </a:solidFill>
              </a:rPr>
              <a:t>Check our project website for </a:t>
            </a:r>
            <a:r>
              <a:rPr lang="en-US" sz="2800" dirty="0">
                <a:solidFill>
                  <a:schemeClr val="tx1"/>
                </a:solidFill>
              </a:rPr>
              <a:t>more details:  http://qualityteachingculture.wordpress.com</a:t>
            </a:r>
            <a:r>
              <a:rPr lang="en-US" sz="2800" dirty="0" smtClean="0">
                <a:solidFill>
                  <a:schemeClr val="tx1"/>
                </a:solidFill>
              </a:rPr>
              <a:t>/</a:t>
            </a:r>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14</a:t>
            </a:fld>
            <a:endParaRPr lang="en-US" dirty="0"/>
          </a:p>
        </p:txBody>
      </p:sp>
    </p:spTree>
    <p:extLst>
      <p:ext uri="{BB962C8B-B14F-4D97-AF65-F5344CB8AC3E}">
        <p14:creationId xmlns:p14="http://schemas.microsoft.com/office/powerpoint/2010/main" val="143353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838200"/>
          </a:xfrm>
        </p:spPr>
        <p:txBody>
          <a:bodyPr>
            <a:noAutofit/>
          </a:bodyPr>
          <a:lstStyle/>
          <a:p>
            <a:r>
              <a:rPr lang="en-US" sz="3600" dirty="0" smtClean="0">
                <a:solidFill>
                  <a:srgbClr val="002060"/>
                </a:solidFill>
                <a:latin typeface="+mn-lt"/>
              </a:rPr>
              <a:t>References</a:t>
            </a:r>
            <a:endParaRPr lang="en-US" sz="3600" dirty="0">
              <a:solidFill>
                <a:srgbClr val="002060"/>
              </a:solidFill>
              <a:latin typeface="+mn-lt"/>
            </a:endParaRPr>
          </a:p>
        </p:txBody>
      </p:sp>
      <p:sp>
        <p:nvSpPr>
          <p:cNvPr id="3" name="Content Placeholder 2"/>
          <p:cNvSpPr>
            <a:spLocks noGrp="1"/>
          </p:cNvSpPr>
          <p:nvPr>
            <p:ph idx="1"/>
          </p:nvPr>
        </p:nvSpPr>
        <p:spPr>
          <a:xfrm>
            <a:off x="609600" y="1646237"/>
            <a:ext cx="7924800" cy="4525963"/>
          </a:xfrm>
        </p:spPr>
        <p:txBody>
          <a:bodyPr>
            <a:normAutofit/>
          </a:bodyPr>
          <a:lstStyle/>
          <a:p>
            <a:pPr>
              <a:lnSpc>
                <a:spcPct val="110000"/>
              </a:lnSpc>
            </a:pPr>
            <a:r>
              <a:rPr lang="en-CA" dirty="0" smtClean="0">
                <a:solidFill>
                  <a:schemeClr val="tx1"/>
                </a:solidFill>
              </a:rPr>
              <a:t>Denison</a:t>
            </a:r>
            <a:r>
              <a:rPr lang="en-CA" dirty="0">
                <a:solidFill>
                  <a:schemeClr val="tx1"/>
                </a:solidFill>
              </a:rPr>
              <a:t>, D. R. “What is the difference between organizational culture and organizational climate? A native’s point of view on a decade of paradigm wars.” </a:t>
            </a:r>
            <a:r>
              <a:rPr lang="en-CA" i="1" dirty="0">
                <a:solidFill>
                  <a:schemeClr val="tx1"/>
                </a:solidFill>
              </a:rPr>
              <a:t>Academy of Management Review</a:t>
            </a:r>
            <a:r>
              <a:rPr lang="en-CA" dirty="0">
                <a:solidFill>
                  <a:schemeClr val="tx1"/>
                </a:solidFill>
              </a:rPr>
              <a:t> 21, no. 3 (July 1, 1996): </a:t>
            </a:r>
            <a:r>
              <a:rPr lang="en-CA" dirty="0" smtClean="0">
                <a:solidFill>
                  <a:schemeClr val="tx1"/>
                </a:solidFill>
              </a:rPr>
              <a:t>619-654.</a:t>
            </a:r>
            <a:endParaRPr lang="en-CA" dirty="0">
              <a:solidFill>
                <a:schemeClr val="tx1"/>
              </a:solidFill>
            </a:endParaRPr>
          </a:p>
          <a:p>
            <a:pPr>
              <a:lnSpc>
                <a:spcPct val="110000"/>
              </a:lnSpc>
            </a:pPr>
            <a:r>
              <a:rPr lang="en-US" dirty="0" err="1" smtClean="0">
                <a:solidFill>
                  <a:schemeClr val="tx1"/>
                </a:solidFill>
              </a:rPr>
              <a:t>Hénard</a:t>
            </a:r>
            <a:r>
              <a:rPr lang="en-US" dirty="0">
                <a:solidFill>
                  <a:schemeClr val="tx1"/>
                </a:solidFill>
              </a:rPr>
              <a:t>, F. &amp; </a:t>
            </a:r>
            <a:r>
              <a:rPr lang="en-US" dirty="0" err="1">
                <a:solidFill>
                  <a:schemeClr val="tx1"/>
                </a:solidFill>
              </a:rPr>
              <a:t>Roseveare</a:t>
            </a:r>
            <a:r>
              <a:rPr lang="en-US" dirty="0">
                <a:solidFill>
                  <a:schemeClr val="tx1"/>
                </a:solidFill>
              </a:rPr>
              <a:t>, D. (2012). </a:t>
            </a:r>
            <a:r>
              <a:rPr lang="en-US" i="1" dirty="0" smtClean="0">
                <a:solidFill>
                  <a:schemeClr val="tx1"/>
                </a:solidFill>
              </a:rPr>
              <a:t>Fostering </a:t>
            </a:r>
            <a:r>
              <a:rPr lang="en-US" i="1" dirty="0">
                <a:solidFill>
                  <a:schemeClr val="tx1"/>
                </a:solidFill>
              </a:rPr>
              <a:t>quality teaching in higher education: Policies and </a:t>
            </a:r>
            <a:r>
              <a:rPr lang="en-US" i="1" dirty="0" smtClean="0">
                <a:solidFill>
                  <a:schemeClr val="tx1"/>
                </a:solidFill>
              </a:rPr>
              <a:t>practices</a:t>
            </a:r>
            <a:r>
              <a:rPr lang="en-US" dirty="0" smtClean="0">
                <a:solidFill>
                  <a:schemeClr val="tx1"/>
                </a:solidFill>
              </a:rPr>
              <a:t>. France</a:t>
            </a:r>
            <a:r>
              <a:rPr lang="en-US" dirty="0">
                <a:solidFill>
                  <a:schemeClr val="tx1"/>
                </a:solidFill>
              </a:rPr>
              <a:t>: Organization for Economic Co-operation and </a:t>
            </a:r>
            <a:r>
              <a:rPr lang="en-US" dirty="0" smtClean="0">
                <a:solidFill>
                  <a:schemeClr val="tx1"/>
                </a:solidFill>
              </a:rPr>
              <a:t>Development. Retrieved from: http</a:t>
            </a:r>
            <a:r>
              <a:rPr lang="en-US" dirty="0">
                <a:solidFill>
                  <a:schemeClr val="tx1"/>
                </a:solidFill>
              </a:rPr>
              <a:t>://www.oecd.org/edu/imhe/QT%20policies%20and%20practices.pdf</a:t>
            </a:r>
          </a:p>
          <a:p>
            <a:pPr>
              <a:lnSpc>
                <a:spcPct val="170000"/>
              </a:lnSpc>
            </a:pPr>
            <a:endParaRPr lang="en-CA" sz="1800" dirty="0">
              <a:solidFill>
                <a:schemeClr val="tx1"/>
              </a:solidFill>
            </a:endParaRPr>
          </a:p>
          <a:p>
            <a:pPr>
              <a:lnSpc>
                <a:spcPct val="170000"/>
              </a:lnSpc>
            </a:pPr>
            <a:endParaRPr lang="en-US" sz="1800" dirty="0" smtClean="0">
              <a:solidFill>
                <a:schemeClr val="tx1"/>
              </a:solidFill>
            </a:endParaRPr>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15</a:t>
            </a:fld>
            <a:endParaRPr lang="en-US" dirty="0"/>
          </a:p>
        </p:txBody>
      </p:sp>
    </p:spTree>
    <p:extLst>
      <p:ext uri="{BB962C8B-B14F-4D97-AF65-F5344CB8AC3E}">
        <p14:creationId xmlns:p14="http://schemas.microsoft.com/office/powerpoint/2010/main" val="85895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1447800"/>
          </a:xfrm>
        </p:spPr>
        <p:txBody>
          <a:bodyPr>
            <a:normAutofit/>
          </a:bodyPr>
          <a:lstStyle/>
          <a:p>
            <a:pPr algn="ctr"/>
            <a:r>
              <a:rPr lang="en-US" sz="3600" dirty="0" smtClean="0">
                <a:solidFill>
                  <a:srgbClr val="173377"/>
                </a:solidFill>
              </a:rPr>
              <a:t>Thank you!</a:t>
            </a:r>
            <a:endParaRPr lang="en-US" sz="3600" dirty="0">
              <a:solidFill>
                <a:srgbClr val="173377"/>
              </a:solidFill>
            </a:endParaRPr>
          </a:p>
        </p:txBody>
      </p:sp>
      <p:sp>
        <p:nvSpPr>
          <p:cNvPr id="4" name="Content Placeholder 3"/>
          <p:cNvSpPr>
            <a:spLocks noGrp="1"/>
          </p:cNvSpPr>
          <p:nvPr>
            <p:ph sz="half" idx="1"/>
          </p:nvPr>
        </p:nvSpPr>
        <p:spPr>
          <a:xfrm>
            <a:off x="762000" y="2438400"/>
            <a:ext cx="3657600" cy="2776728"/>
          </a:xfrm>
        </p:spPr>
        <p:txBody>
          <a:bodyPr>
            <a:normAutofit fontScale="92500" lnSpcReduction="10000"/>
          </a:bodyPr>
          <a:lstStyle/>
          <a:p>
            <a:pPr marL="0" indent="0">
              <a:buNone/>
            </a:pPr>
            <a:r>
              <a:rPr lang="en-US" sz="3500" dirty="0" smtClean="0">
                <a:solidFill>
                  <a:schemeClr val="tx1"/>
                </a:solidFill>
              </a:rPr>
              <a:t>Dr. Debra Dawson</a:t>
            </a:r>
          </a:p>
          <a:p>
            <a:pPr marL="0" indent="0">
              <a:buNone/>
            </a:pPr>
            <a:r>
              <a:rPr lang="en-US" dirty="0" smtClean="0">
                <a:solidFill>
                  <a:schemeClr val="tx1"/>
                </a:solidFill>
              </a:rPr>
              <a:t>Director, Teaching Support Centre</a:t>
            </a:r>
          </a:p>
          <a:p>
            <a:pPr marL="0" indent="0">
              <a:buNone/>
            </a:pPr>
            <a:r>
              <a:rPr lang="en-US" dirty="0" smtClean="0">
                <a:solidFill>
                  <a:schemeClr val="tx1"/>
                </a:solidFill>
              </a:rPr>
              <a:t>Western University</a:t>
            </a:r>
          </a:p>
          <a:p>
            <a:pPr marL="0" indent="0">
              <a:buNone/>
            </a:pPr>
            <a:r>
              <a:rPr lang="en-US" dirty="0" smtClean="0">
                <a:solidFill>
                  <a:schemeClr val="tx1"/>
                </a:solidFill>
              </a:rPr>
              <a:t>London, Ontario</a:t>
            </a:r>
          </a:p>
          <a:p>
            <a:pPr marL="0" indent="0">
              <a:buNone/>
            </a:pPr>
            <a:r>
              <a:rPr lang="en-US" dirty="0" smtClean="0">
                <a:solidFill>
                  <a:schemeClr val="tx1"/>
                </a:solidFill>
              </a:rPr>
              <a:t>dldawson@uwo.ca</a:t>
            </a:r>
            <a:endParaRPr lang="en-US" dirty="0">
              <a:solidFill>
                <a:schemeClr val="tx1"/>
              </a:solidFill>
            </a:endParaRPr>
          </a:p>
        </p:txBody>
      </p:sp>
      <p:sp>
        <p:nvSpPr>
          <p:cNvPr id="5" name="Content Placeholder 4"/>
          <p:cNvSpPr>
            <a:spLocks noGrp="1"/>
          </p:cNvSpPr>
          <p:nvPr>
            <p:ph sz="half" idx="2"/>
          </p:nvPr>
        </p:nvSpPr>
        <p:spPr>
          <a:xfrm>
            <a:off x="4648200" y="2438400"/>
            <a:ext cx="3657600" cy="2776728"/>
          </a:xfrm>
        </p:spPr>
        <p:txBody>
          <a:bodyPr>
            <a:normAutofit fontScale="92500" lnSpcReduction="10000"/>
          </a:bodyPr>
          <a:lstStyle/>
          <a:p>
            <a:pPr marL="0" indent="0">
              <a:buNone/>
            </a:pPr>
            <a:r>
              <a:rPr lang="en-US" sz="3500" dirty="0" smtClean="0">
                <a:solidFill>
                  <a:schemeClr val="tx1"/>
                </a:solidFill>
              </a:rPr>
              <a:t>Dr. Donna Ellis</a:t>
            </a:r>
          </a:p>
          <a:p>
            <a:pPr marL="0" indent="0">
              <a:buNone/>
            </a:pPr>
            <a:r>
              <a:rPr lang="en-US" dirty="0" smtClean="0">
                <a:solidFill>
                  <a:schemeClr val="tx1"/>
                </a:solidFill>
              </a:rPr>
              <a:t>Director, Centre for Teaching Excellence</a:t>
            </a:r>
          </a:p>
          <a:p>
            <a:pPr marL="0" indent="0">
              <a:buNone/>
            </a:pPr>
            <a:r>
              <a:rPr lang="en-US" dirty="0" smtClean="0">
                <a:solidFill>
                  <a:schemeClr val="tx1"/>
                </a:solidFill>
              </a:rPr>
              <a:t>University of Waterloo</a:t>
            </a:r>
          </a:p>
          <a:p>
            <a:pPr marL="0" indent="0">
              <a:buNone/>
            </a:pPr>
            <a:r>
              <a:rPr lang="en-US" dirty="0" smtClean="0">
                <a:solidFill>
                  <a:schemeClr val="tx1"/>
                </a:solidFill>
              </a:rPr>
              <a:t>Waterloo, Ontario</a:t>
            </a:r>
          </a:p>
          <a:p>
            <a:pPr marL="0" indent="0">
              <a:buNone/>
            </a:pPr>
            <a:r>
              <a:rPr lang="en-US" dirty="0" smtClean="0">
                <a:solidFill>
                  <a:schemeClr val="tx1"/>
                </a:solidFill>
              </a:rPr>
              <a:t>donnae@uwaterloo.ca</a:t>
            </a:r>
            <a:endParaRPr lang="en-US" dirty="0">
              <a:solidFill>
                <a:schemeClr val="tx1"/>
              </a:solidFill>
            </a:endParaRPr>
          </a:p>
        </p:txBody>
      </p:sp>
      <p:sp>
        <p:nvSpPr>
          <p:cNvPr id="3" name="Slide Number Placeholder 2"/>
          <p:cNvSpPr>
            <a:spLocks noGrp="1"/>
          </p:cNvSpPr>
          <p:nvPr>
            <p:ph type="sldNum" sz="quarter" idx="4"/>
          </p:nvPr>
        </p:nvSpPr>
        <p:spPr/>
        <p:txBody>
          <a:bodyPr/>
          <a:lstStyle/>
          <a:p>
            <a:fld id="{F58E02A8-E497-47EF-BA34-DFA3D799B6A2}" type="slidenum">
              <a:rPr lang="en-US" smtClean="0"/>
              <a:pPr/>
              <a:t>16</a:t>
            </a:fld>
            <a:endParaRPr lang="en-US" dirty="0"/>
          </a:p>
        </p:txBody>
      </p:sp>
    </p:spTree>
    <p:extLst>
      <p:ext uri="{BB962C8B-B14F-4D97-AF65-F5344CB8AC3E}">
        <p14:creationId xmlns:p14="http://schemas.microsoft.com/office/powerpoint/2010/main" val="59987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9144000" cy="1143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 Pilot Study – Teaching Culture </a:t>
            </a:r>
            <a:r>
              <a:rPr lang="en-US" sz="3600" dirty="0">
                <a:solidFill>
                  <a:srgbClr val="173377"/>
                </a:solidFill>
                <a:latin typeface="+mn-lt"/>
              </a:rPr>
              <a:t>Perception </a:t>
            </a:r>
            <a:r>
              <a:rPr lang="en-US" sz="3600" dirty="0" smtClean="0">
                <a:solidFill>
                  <a:srgbClr val="173377"/>
                </a:solidFill>
                <a:latin typeface="+mn-lt"/>
              </a:rPr>
              <a:t>Survey</a:t>
            </a:r>
            <a:endParaRPr lang="en-US" sz="3600" dirty="0">
              <a:solidFill>
                <a:srgbClr val="173377"/>
              </a:solidFill>
              <a:latin typeface="+mn-lt"/>
            </a:endParaRPr>
          </a:p>
        </p:txBody>
      </p:sp>
      <p:sp>
        <p:nvSpPr>
          <p:cNvPr id="6" name="Rectangle 5"/>
          <p:cNvSpPr/>
          <p:nvPr/>
        </p:nvSpPr>
        <p:spPr>
          <a:xfrm>
            <a:off x="304800" y="1752600"/>
            <a:ext cx="8591365" cy="2985433"/>
          </a:xfrm>
          <a:prstGeom prst="rect">
            <a:avLst/>
          </a:prstGeom>
        </p:spPr>
        <p:txBody>
          <a:bodyPr wrap="square">
            <a:spAutoFit/>
          </a:bodyPr>
          <a:lstStyle/>
          <a:p>
            <a:pPr marL="342900" indent="-342900">
              <a:buFont typeface="Arial" panose="020B0604020202020204" pitchFamily="34" charset="0"/>
              <a:buChar char="•"/>
            </a:pPr>
            <a:r>
              <a:rPr lang="en-US" sz="2400" dirty="0" smtClean="0"/>
              <a:t>Aimed at </a:t>
            </a:r>
            <a:r>
              <a:rPr lang="en-US" sz="2400" b="1" dirty="0" smtClean="0"/>
              <a:t>examining the perceptions</a:t>
            </a:r>
            <a:r>
              <a:rPr lang="en-US" sz="2400" dirty="0" smtClean="0"/>
              <a:t> to develop a </a:t>
            </a:r>
            <a:r>
              <a:rPr lang="en-US" sz="2400" i="1" dirty="0" smtClean="0"/>
              <a:t>profile</a:t>
            </a:r>
            <a:r>
              <a:rPr lang="en-US" sz="2400" dirty="0" smtClean="0"/>
              <a:t>, allowing comparison between different stakeholders’ perceptions &amp; comparison of change over time. </a:t>
            </a:r>
          </a:p>
          <a:p>
            <a:pPr marL="342900" indent="-342900">
              <a:buFont typeface="Arial" panose="020B0604020202020204" pitchFamily="34" charset="0"/>
              <a:buChar char="•"/>
            </a:pPr>
            <a:r>
              <a:rPr lang="en-CA" sz="2400" dirty="0" smtClean="0"/>
              <a:t>Questions </a:t>
            </a:r>
            <a:r>
              <a:rPr lang="en-CA" sz="2400" dirty="0"/>
              <a:t>designed to </a:t>
            </a:r>
            <a:r>
              <a:rPr lang="en-CA" sz="2400" dirty="0" smtClean="0"/>
              <a:t>identify and validate </a:t>
            </a:r>
            <a:r>
              <a:rPr lang="en-CA" sz="2400" dirty="0"/>
              <a:t>indicators </a:t>
            </a:r>
            <a:r>
              <a:rPr lang="en-CA" sz="2400" dirty="0" smtClean="0"/>
              <a:t>of </a:t>
            </a:r>
            <a:r>
              <a:rPr lang="en-CA" sz="2400" dirty="0"/>
              <a:t>quality teaching culture on campus. </a:t>
            </a:r>
            <a:endParaRPr lang="en-CA" sz="2400" dirty="0" smtClean="0"/>
          </a:p>
          <a:p>
            <a:pPr marL="342900" indent="-342900">
              <a:buFont typeface="Arial" panose="020B0604020202020204" pitchFamily="34" charset="0"/>
              <a:buChar char="•"/>
            </a:pPr>
            <a:r>
              <a:rPr lang="en-US" sz="2400" b="1" dirty="0"/>
              <a:t>Indicators</a:t>
            </a:r>
            <a:r>
              <a:rPr lang="en-US" sz="2400" dirty="0"/>
              <a:t> are signals that reveal the progress or lack of progress towards a specific objective. (Chalmers 2008</a:t>
            </a:r>
            <a:r>
              <a:rPr lang="en-US" sz="2400" dirty="0" smtClean="0"/>
              <a:t>)</a:t>
            </a:r>
            <a:endParaRPr lang="en-US" sz="2000" dirty="0"/>
          </a:p>
          <a:p>
            <a:pPr marL="342900" indent="-342900">
              <a:buFont typeface="Arial" panose="020B0604020202020204" pitchFamily="34" charset="0"/>
              <a:buChar char="•"/>
            </a:pPr>
            <a:endParaRPr lang="en-US" sz="20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17</a:t>
            </a:fld>
            <a:endParaRPr lang="en-US" dirty="0"/>
          </a:p>
        </p:txBody>
      </p:sp>
      <p:pic>
        <p:nvPicPr>
          <p:cNvPr id="7" name="Picture 2"/>
          <p:cNvPicPr>
            <a:picLocks noChangeAspect="1" noChangeArrowheads="1"/>
          </p:cNvPicPr>
          <p:nvPr/>
        </p:nvPicPr>
        <p:blipFill rotWithShape="1">
          <a:blip r:embed="rId3">
            <a:clrChange>
              <a:clrFrom>
                <a:srgbClr val="BEEBDF"/>
              </a:clrFrom>
              <a:clrTo>
                <a:srgbClr val="BEEBDF">
                  <a:alpha val="0"/>
                </a:srgbClr>
              </a:clrTo>
            </a:clrChange>
            <a:extLst>
              <a:ext uri="{28A0092B-C50C-407E-A947-70E740481C1C}">
                <a14:useLocalDpi xmlns:a14="http://schemas.microsoft.com/office/drawing/2010/main" val="0"/>
              </a:ext>
            </a:extLst>
          </a:blip>
          <a:srcRect l="10045" t="41204" r="50110" b="17592"/>
          <a:stretch/>
        </p:blipFill>
        <p:spPr bwMode="auto">
          <a:xfrm>
            <a:off x="2919368" y="4419600"/>
            <a:ext cx="3252832" cy="189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70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9144000" cy="1143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 Pilot Study – Identification and validation of indicators</a:t>
            </a:r>
            <a:endParaRPr lang="en-US" sz="3600" dirty="0">
              <a:solidFill>
                <a:srgbClr val="173377"/>
              </a:solidFill>
              <a:latin typeface="+mn-lt"/>
            </a:endParaRPr>
          </a:p>
        </p:txBody>
      </p:sp>
      <p:sp>
        <p:nvSpPr>
          <p:cNvPr id="6" name="Rectangle 5"/>
          <p:cNvSpPr/>
          <p:nvPr/>
        </p:nvSpPr>
        <p:spPr>
          <a:xfrm>
            <a:off x="304800" y="1727537"/>
            <a:ext cx="8591365" cy="1077218"/>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18</a:t>
            </a:fld>
            <a:endParaRPr lang="en-US" dirty="0"/>
          </a:p>
        </p:txBody>
      </p:sp>
      <p:sp>
        <p:nvSpPr>
          <p:cNvPr id="4" name="TextBox 3"/>
          <p:cNvSpPr txBox="1"/>
          <p:nvPr/>
        </p:nvSpPr>
        <p:spPr>
          <a:xfrm>
            <a:off x="435204" y="1752600"/>
            <a:ext cx="8480196" cy="3139321"/>
          </a:xfrm>
          <a:prstGeom prst="rect">
            <a:avLst/>
          </a:prstGeom>
          <a:noFill/>
        </p:spPr>
        <p:txBody>
          <a:bodyPr wrap="square" rtlCol="0">
            <a:spAutoFit/>
          </a:bodyPr>
          <a:lstStyle/>
          <a:p>
            <a:pPr marL="342900" indent="-342900">
              <a:buFont typeface="Arial" panose="020B0604020202020204" pitchFamily="34" charset="0"/>
              <a:buChar char="•"/>
            </a:pPr>
            <a:r>
              <a:rPr lang="en-CA" sz="2200" b="1" dirty="0" smtClean="0"/>
              <a:t>Input: </a:t>
            </a:r>
            <a:r>
              <a:rPr lang="en-CA" sz="2200" dirty="0" smtClean="0"/>
              <a:t>Resources involved in supporting an institutional program, activity or service.</a:t>
            </a:r>
          </a:p>
          <a:p>
            <a:pPr marL="342900" indent="-342900">
              <a:buFont typeface="Arial" panose="020B0604020202020204" pitchFamily="34" charset="0"/>
              <a:buChar char="•"/>
            </a:pPr>
            <a:r>
              <a:rPr lang="en-CA" sz="2200" b="1" dirty="0" smtClean="0"/>
              <a:t>Output: </a:t>
            </a:r>
            <a:r>
              <a:rPr lang="en-CA" sz="2200" dirty="0" smtClean="0"/>
              <a:t>Reflect the quantity of outcomes, including measurable results and direct consequences of the activities implemented. (</a:t>
            </a:r>
            <a:r>
              <a:rPr lang="en-CA" sz="2200" dirty="0" err="1" smtClean="0"/>
              <a:t>Bruke</a:t>
            </a:r>
            <a:r>
              <a:rPr lang="en-CA" sz="2200" dirty="0" smtClean="0"/>
              <a:t> 1998)</a:t>
            </a:r>
          </a:p>
          <a:p>
            <a:pPr marL="342900" indent="-342900">
              <a:buFont typeface="Arial" panose="020B0604020202020204" pitchFamily="34" charset="0"/>
              <a:buChar char="•"/>
            </a:pPr>
            <a:r>
              <a:rPr lang="en-CA" sz="2200" b="1" dirty="0" smtClean="0"/>
              <a:t>Outcome: </a:t>
            </a:r>
            <a:r>
              <a:rPr lang="en-CA" sz="2200" dirty="0" smtClean="0"/>
              <a:t>Focus on the quality of educational program, activity and service benefits for all stakeholders. (</a:t>
            </a:r>
            <a:r>
              <a:rPr lang="en-CA" sz="2200" dirty="0" err="1" smtClean="0"/>
              <a:t>Warglien</a:t>
            </a:r>
            <a:r>
              <a:rPr lang="en-CA" sz="2200" dirty="0" smtClean="0"/>
              <a:t> &amp; </a:t>
            </a:r>
            <a:r>
              <a:rPr lang="en-CA" sz="2200" dirty="0" err="1" smtClean="0"/>
              <a:t>Savoia</a:t>
            </a:r>
            <a:r>
              <a:rPr lang="en-CA" sz="2200" dirty="0" smtClean="0"/>
              <a:t> 2001)</a:t>
            </a:r>
          </a:p>
          <a:p>
            <a:pPr marL="342900" indent="-342900">
              <a:buFont typeface="Arial" panose="020B0604020202020204" pitchFamily="34" charset="0"/>
              <a:buChar char="•"/>
            </a:pPr>
            <a:r>
              <a:rPr lang="en-CA" sz="2200" b="1" dirty="0" smtClean="0"/>
              <a:t>Process: </a:t>
            </a:r>
            <a:r>
              <a:rPr lang="en-CA" sz="2200" dirty="0" smtClean="0"/>
              <a:t>Means used to deliver educational programs, activities and services within the institutional environment. (</a:t>
            </a:r>
            <a:r>
              <a:rPr lang="en-CA" sz="2200" dirty="0" err="1" smtClean="0"/>
              <a:t>Bruke</a:t>
            </a:r>
            <a:r>
              <a:rPr lang="en-CA" sz="2200" dirty="0" smtClean="0"/>
              <a:t> 1998)</a:t>
            </a:r>
          </a:p>
        </p:txBody>
      </p:sp>
    </p:spTree>
    <p:extLst>
      <p:ext uri="{BB962C8B-B14F-4D97-AF65-F5344CB8AC3E}">
        <p14:creationId xmlns:p14="http://schemas.microsoft.com/office/powerpoint/2010/main" val="396024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762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–Indicators</a:t>
            </a:r>
            <a:endParaRPr lang="en-US" sz="3600" dirty="0">
              <a:solidFill>
                <a:srgbClr val="173377"/>
              </a:solidFill>
              <a:latin typeface="+mn-lt"/>
            </a:endParaRPr>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19</a:t>
            </a:fld>
            <a:endParaRPr lang="en-US" dirty="0"/>
          </a:p>
        </p:txBody>
      </p:sp>
      <p:pic>
        <p:nvPicPr>
          <p:cNvPr id="1026" name="Picture 2"/>
          <p:cNvPicPr>
            <a:picLocks noChangeAspect="1" noChangeArrowheads="1"/>
          </p:cNvPicPr>
          <p:nvPr/>
        </p:nvPicPr>
        <p:blipFill rotWithShape="1">
          <a:blip r:embed="rId3">
            <a:clrChange>
              <a:clrFrom>
                <a:srgbClr val="BEEBDF"/>
              </a:clrFrom>
              <a:clrTo>
                <a:srgbClr val="BEEBDF">
                  <a:alpha val="0"/>
                </a:srgbClr>
              </a:clrTo>
            </a:clrChange>
            <a:extLst>
              <a:ext uri="{28A0092B-C50C-407E-A947-70E740481C1C}">
                <a14:useLocalDpi xmlns:a14="http://schemas.microsoft.com/office/drawing/2010/main" val="0"/>
              </a:ext>
            </a:extLst>
          </a:blip>
          <a:srcRect l="10056" t="41204" r="6624" b="17592"/>
          <a:stretch/>
        </p:blipFill>
        <p:spPr bwMode="auto">
          <a:xfrm>
            <a:off x="433633" y="1371600"/>
            <a:ext cx="8429538" cy="234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886200"/>
            <a:ext cx="8558371" cy="277319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sz="2000" dirty="0" smtClean="0"/>
              <a:t>Examining the </a:t>
            </a:r>
            <a:r>
              <a:rPr lang="en-CA" sz="2000" b="1" u="sng" dirty="0" smtClean="0"/>
              <a:t>perceived</a:t>
            </a:r>
            <a:r>
              <a:rPr lang="en-CA" sz="2000" b="1" dirty="0" smtClean="0"/>
              <a:t> existence </a:t>
            </a:r>
            <a:r>
              <a:rPr lang="en-CA" sz="2000" dirty="0" smtClean="0"/>
              <a:t>(agreement ratings)</a:t>
            </a:r>
            <a:r>
              <a:rPr lang="en-CA" sz="2000" b="1" dirty="0" smtClean="0"/>
              <a:t> </a:t>
            </a:r>
            <a:r>
              <a:rPr lang="en-CA" sz="2000" dirty="0" smtClean="0"/>
              <a:t>and</a:t>
            </a:r>
            <a:r>
              <a:rPr lang="en-CA" sz="2000" b="1" dirty="0" smtClean="0"/>
              <a:t> importance </a:t>
            </a:r>
            <a:r>
              <a:rPr lang="en-CA" sz="2000" dirty="0" smtClean="0"/>
              <a:t>(</a:t>
            </a:r>
            <a:r>
              <a:rPr lang="en-CA" sz="2000" dirty="0"/>
              <a:t>i</a:t>
            </a:r>
            <a:r>
              <a:rPr lang="en-CA" sz="2000" dirty="0" smtClean="0"/>
              <a:t>mportance ratings)</a:t>
            </a:r>
            <a:r>
              <a:rPr lang="en-CA" sz="2000" b="1" dirty="0" smtClean="0"/>
              <a:t> </a:t>
            </a:r>
            <a:r>
              <a:rPr lang="en-CA" sz="2000" dirty="0" smtClean="0"/>
              <a:t>of certain indicators related to quality teaching to develop a </a:t>
            </a:r>
            <a:r>
              <a:rPr lang="en-CA" sz="2000" i="1" dirty="0" smtClean="0"/>
              <a:t>profile</a:t>
            </a:r>
            <a:r>
              <a:rPr lang="en-CA" sz="2000" dirty="0" smtClean="0"/>
              <a:t> of the culture in the institution.</a:t>
            </a:r>
          </a:p>
          <a:p>
            <a:pPr marL="285750" indent="-285750">
              <a:lnSpc>
                <a:spcPct val="150000"/>
              </a:lnSpc>
              <a:buFont typeface="Arial" panose="020B0604020202020204" pitchFamily="34" charset="0"/>
              <a:buChar char="•"/>
            </a:pPr>
            <a:r>
              <a:rPr lang="en-CA" sz="2000" dirty="0" smtClean="0"/>
              <a:t>Triangulation of perception and facts to determine deviation from actual facts.</a:t>
            </a:r>
          </a:p>
          <a:p>
            <a:pPr marL="285750" indent="-285750">
              <a:lnSpc>
                <a:spcPct val="150000"/>
              </a:lnSpc>
              <a:buFont typeface="Arial" panose="020B0604020202020204" pitchFamily="34" charset="0"/>
              <a:buChar char="•"/>
            </a:pPr>
            <a:r>
              <a:rPr lang="en-CA" sz="2000" dirty="0" smtClean="0"/>
              <a:t>Identification of other indicators that speak to the culture of quality teaching.</a:t>
            </a:r>
          </a:p>
          <a:p>
            <a:pPr marL="285750" indent="-285750">
              <a:lnSpc>
                <a:spcPct val="150000"/>
              </a:lnSpc>
              <a:buFont typeface="Arial" panose="020B0604020202020204" pitchFamily="34" charset="0"/>
              <a:buChar char="•"/>
            </a:pPr>
            <a:endParaRPr lang="en-CA" i="1" dirty="0"/>
          </a:p>
        </p:txBody>
      </p:sp>
    </p:spTree>
    <p:extLst>
      <p:ext uri="{BB962C8B-B14F-4D97-AF65-F5344CB8AC3E}">
        <p14:creationId xmlns:p14="http://schemas.microsoft.com/office/powerpoint/2010/main" val="383421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173377"/>
                </a:solidFill>
                <a:latin typeface="+mn-lt"/>
              </a:rPr>
              <a:t>Session Overview</a:t>
            </a:r>
            <a:endParaRPr lang="en-US" dirty="0">
              <a:solidFill>
                <a:srgbClr val="173377"/>
              </a:solidFill>
              <a:latin typeface="+mn-lt"/>
            </a:endParaRPr>
          </a:p>
        </p:txBody>
      </p:sp>
      <p:sp>
        <p:nvSpPr>
          <p:cNvPr id="7" name="Content Placeholder 6"/>
          <p:cNvSpPr>
            <a:spLocks noGrp="1"/>
          </p:cNvSpPr>
          <p:nvPr>
            <p:ph idx="1"/>
          </p:nvPr>
        </p:nvSpPr>
        <p:spPr/>
        <p:txBody>
          <a:bodyPr/>
          <a:lstStyle/>
          <a:p>
            <a:r>
              <a:rPr lang="en-US" sz="2800" dirty="0" smtClean="0">
                <a:solidFill>
                  <a:schemeClr val="tx1"/>
                </a:solidFill>
              </a:rPr>
              <a:t>Provide background on our multi-institutional teaching culture project</a:t>
            </a:r>
          </a:p>
          <a:p>
            <a:r>
              <a:rPr lang="en-US" sz="2800" dirty="0" smtClean="0">
                <a:solidFill>
                  <a:schemeClr val="tx1"/>
                </a:solidFill>
              </a:rPr>
              <a:t>Share brief highlights of results to date from our pilot study involving surveys and focus groups</a:t>
            </a:r>
            <a:endParaRPr lang="en-US" sz="2800" dirty="0">
              <a:solidFill>
                <a:schemeClr val="tx1"/>
              </a:solidFill>
            </a:endParaRPr>
          </a:p>
          <a:p>
            <a:r>
              <a:rPr lang="en-US" sz="2800" dirty="0" smtClean="0">
                <a:solidFill>
                  <a:schemeClr val="tx1"/>
                </a:solidFill>
              </a:rPr>
              <a:t>Contemplate key elements of teaching culture by reviewing revised survey instrument</a:t>
            </a:r>
            <a:endParaRPr lang="en-US" sz="2800" dirty="0">
              <a:solidFill>
                <a:schemeClr val="tx1"/>
              </a:solidFill>
            </a:endParaRPr>
          </a:p>
          <a:p>
            <a:endParaRPr lang="en-US" dirty="0" smtClean="0"/>
          </a:p>
          <a:p>
            <a:endParaRPr lang="en-US" dirty="0" smtClean="0"/>
          </a:p>
          <a:p>
            <a:endParaRPr lang="en-US" dirty="0"/>
          </a:p>
        </p:txBody>
      </p:sp>
      <p:sp>
        <p:nvSpPr>
          <p:cNvPr id="2" name="Slide Number Placeholder 1"/>
          <p:cNvSpPr>
            <a:spLocks noGrp="1"/>
          </p:cNvSpPr>
          <p:nvPr>
            <p:ph type="sldNum" sz="quarter" idx="4"/>
          </p:nvPr>
        </p:nvSpPr>
        <p:spPr>
          <a:xfrm>
            <a:off x="8382000" y="6645275"/>
            <a:ext cx="762000" cy="365125"/>
          </a:xfrm>
        </p:spPr>
        <p:txBody>
          <a:bodyPr/>
          <a:lstStyle/>
          <a:p>
            <a:fld id="{F58E02A8-E497-47EF-BA34-DFA3D799B6A2}" type="slidenum">
              <a:rPr lang="en-US" smtClean="0"/>
              <a:pPr/>
              <a:t>2</a:t>
            </a:fld>
            <a:endParaRPr lang="en-US" dirty="0"/>
          </a:p>
        </p:txBody>
      </p:sp>
    </p:spTree>
    <p:extLst>
      <p:ext uri="{BB962C8B-B14F-4D97-AF65-F5344CB8AC3E}">
        <p14:creationId xmlns:p14="http://schemas.microsoft.com/office/powerpoint/2010/main" val="26166867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144000" cy="762000"/>
          </a:xfrm>
        </p:spPr>
        <p:txBody>
          <a:bodyPr>
            <a:noAutofit/>
          </a:bodyPr>
          <a:lstStyle/>
          <a:p>
            <a:pPr lvl="0"/>
            <a:r>
              <a:rPr lang="en-US" sz="3600" dirty="0">
                <a:solidFill>
                  <a:srgbClr val="173377"/>
                </a:solidFill>
              </a:rPr>
              <a:t>Pilot Study </a:t>
            </a:r>
            <a:r>
              <a:rPr lang="en-US" sz="3600" dirty="0" smtClean="0">
                <a:solidFill>
                  <a:srgbClr val="173377"/>
                </a:solidFill>
              </a:rPr>
              <a:t>Survey Factor Analyses</a:t>
            </a:r>
            <a:endParaRPr lang="en-US" sz="3600" dirty="0">
              <a:solidFill>
                <a:srgbClr val="173377"/>
              </a:solidFill>
              <a:latin typeface="+mn-lt"/>
            </a:endParaRPr>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92637128"/>
              </p:ext>
            </p:extLst>
          </p:nvPr>
        </p:nvGraphicFramePr>
        <p:xfrm>
          <a:off x="228601" y="1143000"/>
          <a:ext cx="8762999" cy="4983777"/>
        </p:xfrm>
        <a:graphic>
          <a:graphicData uri="http://schemas.openxmlformats.org/drawingml/2006/table">
            <a:tbl>
              <a:tblPr firstRow="1" firstCol="1" bandRow="1">
                <a:tableStyleId>{5C22544A-7EE6-4342-B048-85BDC9FD1C3A}</a:tableStyleId>
              </a:tblPr>
              <a:tblGrid>
                <a:gridCol w="1991591"/>
                <a:gridCol w="3320938"/>
                <a:gridCol w="3450470"/>
              </a:tblGrid>
              <a:tr h="161430">
                <a:tc>
                  <a:txBody>
                    <a:bodyPr/>
                    <a:lstStyle/>
                    <a:p>
                      <a:pPr algn="ctr">
                        <a:lnSpc>
                          <a:spcPct val="115000"/>
                        </a:lnSpc>
                        <a:spcAft>
                          <a:spcPts val="0"/>
                        </a:spcAft>
                      </a:pPr>
                      <a:r>
                        <a:rPr lang="en-US" sz="1100" dirty="0">
                          <a:effectLst/>
                        </a:rPr>
                        <a:t> </a:t>
                      </a:r>
                      <a:endParaRPr lang="en-CA" sz="1050" dirty="0">
                        <a:effectLst/>
                        <a:latin typeface="Calibri"/>
                        <a:ea typeface="Calibri"/>
                        <a:cs typeface="Times New Roman"/>
                      </a:endParaRPr>
                    </a:p>
                  </a:txBody>
                  <a:tcPr marL="49696" marR="49696" marT="0" marB="0"/>
                </a:tc>
                <a:tc>
                  <a:txBody>
                    <a:bodyPr/>
                    <a:lstStyle/>
                    <a:p>
                      <a:pPr algn="ctr">
                        <a:lnSpc>
                          <a:spcPct val="115000"/>
                        </a:lnSpc>
                        <a:spcAft>
                          <a:spcPts val="0"/>
                        </a:spcAft>
                      </a:pPr>
                      <a:r>
                        <a:rPr lang="en-US" sz="1400">
                          <a:effectLst/>
                        </a:rPr>
                        <a:t>Agreement </a:t>
                      </a:r>
                      <a:endParaRPr lang="en-CA" sz="1200">
                        <a:effectLst/>
                        <a:latin typeface="Calibri"/>
                        <a:ea typeface="Calibri"/>
                        <a:cs typeface="Times New Roman"/>
                      </a:endParaRPr>
                    </a:p>
                  </a:txBody>
                  <a:tcPr marL="49696" marR="49696" marT="0" marB="0"/>
                </a:tc>
                <a:tc>
                  <a:txBody>
                    <a:bodyPr/>
                    <a:lstStyle/>
                    <a:p>
                      <a:pPr algn="ctr">
                        <a:lnSpc>
                          <a:spcPct val="115000"/>
                        </a:lnSpc>
                        <a:spcAft>
                          <a:spcPts val="0"/>
                        </a:spcAft>
                      </a:pPr>
                      <a:r>
                        <a:rPr lang="en-US" sz="1400" dirty="0">
                          <a:effectLst/>
                        </a:rPr>
                        <a:t>Importance</a:t>
                      </a:r>
                      <a:endParaRPr lang="en-CA" sz="1200" dirty="0">
                        <a:effectLst/>
                        <a:latin typeface="Calibri"/>
                        <a:ea typeface="Calibri"/>
                        <a:cs typeface="Times New Roman"/>
                      </a:endParaRPr>
                    </a:p>
                  </a:txBody>
                  <a:tcPr marL="49696" marR="49696" marT="0" marB="0"/>
                </a:tc>
              </a:tr>
              <a:tr h="324338">
                <a:tc>
                  <a:txBody>
                    <a:bodyPr/>
                    <a:lstStyle/>
                    <a:p>
                      <a:pPr>
                        <a:lnSpc>
                          <a:spcPct val="115000"/>
                        </a:lnSpc>
                        <a:spcAft>
                          <a:spcPts val="0"/>
                        </a:spcAft>
                      </a:pPr>
                      <a:r>
                        <a:rPr lang="en-US" sz="1400" dirty="0">
                          <a:effectLst/>
                        </a:rPr>
                        <a:t>Faculty</a:t>
                      </a:r>
                      <a:endParaRPr lang="en-CA" sz="1200" dirty="0">
                        <a:effectLst/>
                        <a:latin typeface="Calibri"/>
                        <a:ea typeface="Calibri"/>
                        <a:cs typeface="Times New Roman"/>
                      </a:endParaRPr>
                    </a:p>
                  </a:txBody>
                  <a:tcPr marL="49696" marR="49696" marT="0" marB="0" anchor="ctr">
                    <a:lnB w="12700" cmpd="sng">
                      <a:noFill/>
                    </a:lnB>
                  </a:tcPr>
                </a:tc>
                <a:tc>
                  <a:txBody>
                    <a:bodyPr/>
                    <a:lstStyle/>
                    <a:p>
                      <a:pPr>
                        <a:lnSpc>
                          <a:spcPct val="115000"/>
                        </a:lnSpc>
                        <a:spcAft>
                          <a:spcPts val="0"/>
                        </a:spcAft>
                      </a:pPr>
                      <a:r>
                        <a:rPr lang="en-US" sz="1400" dirty="0">
                          <a:effectLst/>
                        </a:rPr>
                        <a:t>1) </a:t>
                      </a:r>
                      <a:r>
                        <a:rPr lang="en-US" sz="1400" dirty="0" smtClean="0">
                          <a:effectLst/>
                        </a:rPr>
                        <a:t>Encouraging effective teaching (.</a:t>
                      </a:r>
                      <a:r>
                        <a:rPr lang="en-US" sz="1400" dirty="0">
                          <a:effectLst/>
                        </a:rPr>
                        <a:t>92)</a:t>
                      </a:r>
                      <a:endParaRPr lang="en-CA" sz="1400" dirty="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400" dirty="0">
                          <a:effectLst/>
                        </a:rPr>
                        <a:t>1) </a:t>
                      </a:r>
                      <a:r>
                        <a:rPr lang="en-US" sz="1400" dirty="0" smtClean="0">
                          <a:effectLst/>
                        </a:rPr>
                        <a:t>Encouraging</a:t>
                      </a:r>
                      <a:r>
                        <a:rPr lang="en-US" sz="1400" baseline="0" dirty="0" smtClean="0">
                          <a:effectLst/>
                        </a:rPr>
                        <a:t> e</a:t>
                      </a:r>
                      <a:r>
                        <a:rPr lang="en-US" sz="1400" dirty="0" smtClean="0">
                          <a:effectLst/>
                        </a:rPr>
                        <a:t>ffective </a:t>
                      </a:r>
                      <a:r>
                        <a:rPr lang="en-US" sz="1400" dirty="0">
                          <a:effectLst/>
                        </a:rPr>
                        <a:t>t</a:t>
                      </a:r>
                      <a:r>
                        <a:rPr lang="en-US" sz="1400" dirty="0" smtClean="0">
                          <a:effectLst/>
                        </a:rPr>
                        <a:t>eaching </a:t>
                      </a:r>
                      <a:r>
                        <a:rPr lang="en-US" sz="1400" dirty="0">
                          <a:effectLst/>
                        </a:rPr>
                        <a:t>(.94)</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dirty="0">
                          <a:effectLst/>
                        </a:rPr>
                        <a:t>2) Broad </a:t>
                      </a:r>
                      <a:r>
                        <a:rPr lang="en-US" sz="1400" dirty="0" smtClean="0">
                          <a:effectLst/>
                        </a:rPr>
                        <a:t>involvement </a:t>
                      </a:r>
                      <a:r>
                        <a:rPr lang="en-US" sz="1400" dirty="0">
                          <a:effectLst/>
                        </a:rPr>
                        <a:t>around teaching (.88)</a:t>
                      </a:r>
                      <a:endParaRPr lang="en-CA" sz="140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2) </a:t>
                      </a:r>
                      <a:r>
                        <a:rPr lang="en-US" sz="1400" dirty="0" smtClean="0">
                          <a:effectLst/>
                        </a:rPr>
                        <a:t>Recognizing effective </a:t>
                      </a:r>
                      <a:r>
                        <a:rPr lang="en-US" sz="1400" dirty="0">
                          <a:effectLst/>
                        </a:rPr>
                        <a:t>teaching (.90</a:t>
                      </a:r>
                      <a:r>
                        <a:rPr lang="en-US" sz="1400" dirty="0" smtClean="0">
                          <a:effectLst/>
                        </a:rPr>
                        <a:t>)</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dirty="0">
                          <a:effectLst/>
                        </a:rPr>
                        <a:t>3) </a:t>
                      </a:r>
                      <a:r>
                        <a:rPr lang="en-US" sz="1400" dirty="0" smtClean="0">
                          <a:effectLst/>
                        </a:rPr>
                        <a:t>Recognizing </a:t>
                      </a:r>
                      <a:r>
                        <a:rPr lang="en-US" sz="1400" dirty="0">
                          <a:effectLst/>
                        </a:rPr>
                        <a:t>effective teaching (.73)</a:t>
                      </a:r>
                      <a:endParaRPr lang="en-CA" sz="140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3) </a:t>
                      </a:r>
                      <a:r>
                        <a:rPr lang="en-US" sz="1400" dirty="0" smtClean="0">
                          <a:effectLst/>
                        </a:rPr>
                        <a:t>Assessing teaching </a:t>
                      </a:r>
                      <a:r>
                        <a:rPr lang="en-US" sz="1400" dirty="0">
                          <a:effectLst/>
                        </a:rPr>
                        <a:t>(.89)</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dirty="0">
                          <a:effectLst/>
                        </a:rPr>
                        <a:t>4) </a:t>
                      </a:r>
                      <a:r>
                        <a:rPr lang="en-US" sz="1400" dirty="0" smtClean="0">
                          <a:effectLst/>
                        </a:rPr>
                        <a:t>Assessing </a:t>
                      </a:r>
                      <a:r>
                        <a:rPr lang="en-US" sz="1400" dirty="0">
                          <a:effectLst/>
                        </a:rPr>
                        <a:t>teaching (.78)</a:t>
                      </a:r>
                      <a:endParaRPr lang="en-CA" sz="140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a:effectLst/>
                        </a:rPr>
                        <a:t> </a:t>
                      </a:r>
                      <a:endParaRPr lang="en-CA" sz="1400">
                        <a:effectLst/>
                        <a:latin typeface="Calibri"/>
                        <a:ea typeface="Calibri"/>
                        <a:cs typeface="Times New Roman"/>
                      </a:endParaRPr>
                    </a:p>
                  </a:txBody>
                  <a:tcPr marL="49696" marR="49696" marT="0" marB="0" anchor="ctr"/>
                </a:tc>
              </a:tr>
              <a:tr h="161430">
                <a:tc rowSpan="2">
                  <a:txBody>
                    <a:bodyPr/>
                    <a:lstStyle/>
                    <a:p>
                      <a:pPr>
                        <a:lnSpc>
                          <a:spcPct val="115000"/>
                        </a:lnSpc>
                        <a:spcAft>
                          <a:spcPts val="0"/>
                        </a:spcAft>
                      </a:pPr>
                      <a:r>
                        <a:rPr lang="en-US" sz="1400" dirty="0">
                          <a:effectLst/>
                        </a:rPr>
                        <a:t>Undergraduate </a:t>
                      </a:r>
                      <a:endParaRPr lang="en-US" sz="1400" dirty="0" smtClean="0">
                        <a:effectLst/>
                      </a:endParaRPr>
                    </a:p>
                    <a:p>
                      <a:pPr>
                        <a:lnSpc>
                          <a:spcPct val="115000"/>
                        </a:lnSpc>
                        <a:spcAft>
                          <a:spcPts val="0"/>
                        </a:spcAft>
                      </a:pPr>
                      <a:r>
                        <a:rPr lang="en-US" sz="1400" dirty="0" smtClean="0">
                          <a:effectLst/>
                        </a:rPr>
                        <a:t>Students</a:t>
                      </a:r>
                      <a:endParaRPr lang="en-CA" sz="1200" dirty="0">
                        <a:effectLst/>
                        <a:latin typeface="Calibri"/>
                        <a:ea typeface="Calibri"/>
                        <a:cs typeface="Times New Roman"/>
                      </a:endParaRPr>
                    </a:p>
                  </a:txBody>
                  <a:tcPr marL="49696" marR="49696" marT="0" marB="0" anchor="ctr">
                    <a:lnT w="12700" cmpd="sng">
                      <a:noFill/>
                    </a:lnT>
                    <a:lnB w="12700" cmpd="sng">
                      <a:noFill/>
                    </a:lnB>
                  </a:tcPr>
                </a:tc>
                <a:tc>
                  <a:txBody>
                    <a:bodyPr/>
                    <a:lstStyle/>
                    <a:p>
                      <a:pPr>
                        <a:lnSpc>
                          <a:spcPct val="115000"/>
                        </a:lnSpc>
                        <a:spcAft>
                          <a:spcPts val="0"/>
                        </a:spcAft>
                      </a:pPr>
                      <a:r>
                        <a:rPr lang="en-US" sz="1400" dirty="0">
                          <a:effectLst/>
                        </a:rPr>
                        <a:t>1) </a:t>
                      </a:r>
                      <a:r>
                        <a:rPr lang="en-US" sz="1400" dirty="0" smtClean="0">
                          <a:effectLst/>
                        </a:rPr>
                        <a:t>Implementing effective </a:t>
                      </a:r>
                      <a:r>
                        <a:rPr lang="en-US" sz="1400" dirty="0">
                          <a:effectLst/>
                        </a:rPr>
                        <a:t>Teaching (.93)</a:t>
                      </a:r>
                      <a:endParaRPr lang="en-CA" sz="1400" dirty="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400" dirty="0">
                          <a:effectLst/>
                        </a:rPr>
                        <a:t>1) </a:t>
                      </a:r>
                      <a:r>
                        <a:rPr lang="en-US" sz="1400" dirty="0" smtClean="0">
                          <a:effectLst/>
                        </a:rPr>
                        <a:t>Implementing effective </a:t>
                      </a:r>
                      <a:r>
                        <a:rPr lang="en-US" sz="1400" dirty="0">
                          <a:effectLst/>
                        </a:rPr>
                        <a:t>teaching (.79)</a:t>
                      </a:r>
                      <a:endParaRPr lang="en-CA" sz="1400" dirty="0">
                        <a:effectLst/>
                        <a:latin typeface="Calibri"/>
                        <a:ea typeface="Calibri"/>
                        <a:cs typeface="Times New Roman"/>
                      </a:endParaRPr>
                    </a:p>
                  </a:txBody>
                  <a:tcPr marL="49696" marR="49696" marT="0" marB="0" anchor="ctr"/>
                </a:tc>
              </a:tr>
              <a:tr h="433912">
                <a:tc vMerge="1">
                  <a:txBody>
                    <a:bodyPr/>
                    <a:lstStyle/>
                    <a:p>
                      <a:pPr>
                        <a:lnSpc>
                          <a:spcPct val="115000"/>
                        </a:lnSpc>
                        <a:spcAft>
                          <a:spcPts val="0"/>
                        </a:spcAft>
                      </a:pP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dirty="0">
                          <a:effectLst/>
                        </a:rPr>
                        <a:t>2) </a:t>
                      </a:r>
                      <a:r>
                        <a:rPr lang="en-US" sz="1400" dirty="0" smtClean="0">
                          <a:effectLst/>
                        </a:rPr>
                        <a:t>Accessing infrastructure </a:t>
                      </a:r>
                      <a:r>
                        <a:rPr lang="en-US" sz="1400" dirty="0">
                          <a:effectLst/>
                        </a:rPr>
                        <a:t>(.85)</a:t>
                      </a:r>
                      <a:endParaRPr lang="en-CA" sz="140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2) </a:t>
                      </a:r>
                      <a:r>
                        <a:rPr lang="en-US" sz="1400" dirty="0" smtClean="0">
                          <a:effectLst/>
                        </a:rPr>
                        <a:t>Broad involvement around teaching </a:t>
                      </a:r>
                      <a:r>
                        <a:rPr lang="en-US" sz="1400" dirty="0">
                          <a:effectLst/>
                        </a:rPr>
                        <a:t>(.85)</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dirty="0">
                          <a:effectLst/>
                        </a:rPr>
                        <a:t>3) </a:t>
                      </a:r>
                      <a:r>
                        <a:rPr lang="en-US" sz="1400" dirty="0" smtClean="0">
                          <a:effectLst/>
                        </a:rPr>
                        <a:t>Broad involvement around teaching </a:t>
                      </a:r>
                      <a:r>
                        <a:rPr lang="en-US" sz="1400" dirty="0">
                          <a:effectLst/>
                        </a:rPr>
                        <a:t>(.89)</a:t>
                      </a:r>
                      <a:endParaRPr lang="en-CA" sz="140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3) </a:t>
                      </a:r>
                      <a:r>
                        <a:rPr lang="en-US" sz="1400" dirty="0" smtClean="0">
                          <a:effectLst/>
                        </a:rPr>
                        <a:t>Accessing </a:t>
                      </a:r>
                      <a:r>
                        <a:rPr lang="en-US" sz="1400" dirty="0">
                          <a:effectLst/>
                        </a:rPr>
                        <a:t>infrastructure (.84)</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dirty="0">
                          <a:effectLst/>
                        </a:rPr>
                        <a:t>4) </a:t>
                      </a:r>
                      <a:r>
                        <a:rPr lang="en-US" sz="1400" dirty="0" smtClean="0">
                          <a:effectLst/>
                        </a:rPr>
                        <a:t>Recognizing</a:t>
                      </a:r>
                      <a:r>
                        <a:rPr lang="en-US" sz="1400" baseline="0" dirty="0" smtClean="0">
                          <a:effectLst/>
                        </a:rPr>
                        <a:t> e</a:t>
                      </a:r>
                      <a:r>
                        <a:rPr lang="en-US" sz="1400" dirty="0" smtClean="0">
                          <a:effectLst/>
                        </a:rPr>
                        <a:t>ffective </a:t>
                      </a:r>
                      <a:r>
                        <a:rPr lang="en-US" sz="1400" dirty="0">
                          <a:effectLst/>
                        </a:rPr>
                        <a:t>t</a:t>
                      </a:r>
                      <a:r>
                        <a:rPr lang="en-US" sz="1400" dirty="0" smtClean="0">
                          <a:effectLst/>
                        </a:rPr>
                        <a:t>eaching </a:t>
                      </a:r>
                      <a:r>
                        <a:rPr lang="en-US" sz="1400" dirty="0">
                          <a:effectLst/>
                        </a:rPr>
                        <a:t>(.71)</a:t>
                      </a:r>
                      <a:endParaRPr lang="en-CA" sz="140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4) </a:t>
                      </a:r>
                      <a:r>
                        <a:rPr lang="en-US" sz="1400" dirty="0" smtClean="0">
                          <a:effectLst/>
                        </a:rPr>
                        <a:t>Recognizing effective </a:t>
                      </a:r>
                      <a:r>
                        <a:rPr lang="en-US" sz="1400" dirty="0">
                          <a:effectLst/>
                        </a:rPr>
                        <a:t>teaching (.80)</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a:effectLst/>
                        </a:rPr>
                        <a:t> </a:t>
                      </a:r>
                      <a:endParaRPr lang="en-CA" sz="140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5) </a:t>
                      </a:r>
                      <a:r>
                        <a:rPr lang="en-US" sz="1400" dirty="0" smtClean="0">
                          <a:effectLst/>
                        </a:rPr>
                        <a:t>Providing</a:t>
                      </a:r>
                      <a:r>
                        <a:rPr lang="en-US" sz="1400" baseline="0" dirty="0" smtClean="0">
                          <a:effectLst/>
                        </a:rPr>
                        <a:t> feedback on teaching</a:t>
                      </a:r>
                      <a:r>
                        <a:rPr lang="en-US" sz="1400" dirty="0" smtClean="0">
                          <a:effectLst/>
                        </a:rPr>
                        <a:t> </a:t>
                      </a:r>
                      <a:r>
                        <a:rPr lang="en-US" sz="1400" dirty="0">
                          <a:effectLst/>
                        </a:rPr>
                        <a:t>(.83)</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a:effectLst/>
                        </a:rPr>
                        <a:t> </a:t>
                      </a:r>
                      <a:endParaRPr lang="en-CA" sz="140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6) </a:t>
                      </a:r>
                      <a:r>
                        <a:rPr lang="en-US" sz="1400" dirty="0" smtClean="0">
                          <a:effectLst/>
                        </a:rPr>
                        <a:t>Prioritizing</a:t>
                      </a:r>
                      <a:r>
                        <a:rPr lang="en-US" sz="1400" baseline="0" dirty="0" smtClean="0">
                          <a:effectLst/>
                        </a:rPr>
                        <a:t> </a:t>
                      </a:r>
                      <a:r>
                        <a:rPr lang="en-US" sz="1400" dirty="0" smtClean="0">
                          <a:effectLst/>
                        </a:rPr>
                        <a:t>effective </a:t>
                      </a:r>
                      <a:r>
                        <a:rPr lang="en-US" sz="1400" dirty="0">
                          <a:effectLst/>
                        </a:rPr>
                        <a:t>teaching (.78)</a:t>
                      </a:r>
                      <a:endParaRPr lang="en-CA" sz="1400" dirty="0">
                        <a:effectLst/>
                        <a:latin typeface="Calibri"/>
                        <a:ea typeface="Calibri"/>
                        <a:cs typeface="Times New Roman"/>
                      </a:endParaRPr>
                    </a:p>
                  </a:txBody>
                  <a:tcPr marL="49696" marR="49696" marT="0" marB="0" anchor="ctr"/>
                </a:tc>
              </a:tr>
              <a:tr h="491419">
                <a:tc>
                  <a:txBody>
                    <a:bodyPr/>
                    <a:lstStyle/>
                    <a:p>
                      <a:pPr>
                        <a:lnSpc>
                          <a:spcPct val="115000"/>
                        </a:lnSpc>
                        <a:spcAft>
                          <a:spcPts val="0"/>
                        </a:spcAft>
                      </a:pPr>
                      <a:r>
                        <a:rPr lang="en-US" sz="1400" dirty="0">
                          <a:effectLst/>
                        </a:rPr>
                        <a:t>Graduate Students</a:t>
                      </a:r>
                      <a:endParaRPr lang="en-CA" sz="1200" dirty="0">
                        <a:effectLst/>
                        <a:latin typeface="Calibri"/>
                        <a:ea typeface="Calibri"/>
                        <a:cs typeface="Times New Roman"/>
                      </a:endParaRPr>
                    </a:p>
                  </a:txBody>
                  <a:tcPr marL="49696" marR="49696" marT="0" marB="0" anchor="ctr">
                    <a:lnT w="12700" cmpd="sng">
                      <a:noFill/>
                    </a:lnT>
                    <a:lnB w="12700" cmpd="sng">
                      <a:noFill/>
                    </a:lnB>
                  </a:tcPr>
                </a:tc>
                <a:tc>
                  <a:txBody>
                    <a:bodyPr/>
                    <a:lstStyle/>
                    <a:p>
                      <a:pPr>
                        <a:lnSpc>
                          <a:spcPct val="115000"/>
                        </a:lnSpc>
                        <a:spcAft>
                          <a:spcPts val="0"/>
                        </a:spcAft>
                      </a:pPr>
                      <a:r>
                        <a:rPr lang="en-US" sz="1400" dirty="0">
                          <a:effectLst/>
                        </a:rPr>
                        <a:t>1) </a:t>
                      </a:r>
                      <a:r>
                        <a:rPr lang="en-US" sz="1400" dirty="0" smtClean="0">
                          <a:effectLst/>
                        </a:rPr>
                        <a:t>Fostering and implementing effective teaching </a:t>
                      </a:r>
                      <a:r>
                        <a:rPr lang="en-US" sz="1400" dirty="0">
                          <a:effectLst/>
                        </a:rPr>
                        <a:t>(.95)</a:t>
                      </a:r>
                      <a:endParaRPr lang="en-CA" sz="1400" dirty="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400" dirty="0">
                          <a:effectLst/>
                        </a:rPr>
                        <a:t>1) </a:t>
                      </a:r>
                      <a:r>
                        <a:rPr lang="en-US" sz="1400" dirty="0" smtClean="0">
                          <a:effectLst/>
                        </a:rPr>
                        <a:t>Implementing and enhancing effective </a:t>
                      </a:r>
                      <a:r>
                        <a:rPr lang="en-US" sz="1400" dirty="0">
                          <a:effectLst/>
                        </a:rPr>
                        <a:t>teaching (.91)</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100" dirty="0">
                          <a:effectLst/>
                        </a:rPr>
                        <a:t> </a:t>
                      </a:r>
                      <a:endParaRPr lang="en-CA" sz="105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dirty="0">
                          <a:effectLst/>
                        </a:rPr>
                        <a:t>2) </a:t>
                      </a:r>
                      <a:r>
                        <a:rPr lang="en-US" sz="1400" dirty="0" smtClean="0">
                          <a:effectLst/>
                        </a:rPr>
                        <a:t>Accessing infrastructure </a:t>
                      </a:r>
                      <a:r>
                        <a:rPr lang="en-US" sz="1400" dirty="0">
                          <a:effectLst/>
                        </a:rPr>
                        <a:t>(.86)</a:t>
                      </a:r>
                      <a:endParaRPr lang="en-CA" sz="140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2) </a:t>
                      </a:r>
                      <a:r>
                        <a:rPr lang="en-US" sz="1400" dirty="0" smtClean="0">
                          <a:effectLst/>
                        </a:rPr>
                        <a:t>Broad involvement around teaching (.</a:t>
                      </a:r>
                      <a:r>
                        <a:rPr lang="en-US" sz="1400" dirty="0">
                          <a:effectLst/>
                        </a:rPr>
                        <a:t>87)</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100" dirty="0">
                          <a:effectLst/>
                        </a:rPr>
                        <a:t> </a:t>
                      </a:r>
                      <a:endParaRPr lang="en-CA" sz="105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400" dirty="0">
                          <a:effectLst/>
                        </a:rPr>
                        <a:t>3) </a:t>
                      </a:r>
                      <a:r>
                        <a:rPr lang="en-US" sz="1400" dirty="0" smtClean="0">
                          <a:effectLst/>
                        </a:rPr>
                        <a:t>Recognizing </a:t>
                      </a:r>
                      <a:r>
                        <a:rPr lang="en-US" sz="1400" dirty="0">
                          <a:effectLst/>
                        </a:rPr>
                        <a:t>e</a:t>
                      </a:r>
                      <a:r>
                        <a:rPr lang="en-US" sz="1400" dirty="0" smtClean="0">
                          <a:effectLst/>
                        </a:rPr>
                        <a:t>ffective </a:t>
                      </a:r>
                      <a:r>
                        <a:rPr lang="en-US" sz="1400" dirty="0">
                          <a:effectLst/>
                        </a:rPr>
                        <a:t>t</a:t>
                      </a:r>
                      <a:r>
                        <a:rPr lang="en-US" sz="1400" dirty="0" smtClean="0">
                          <a:effectLst/>
                        </a:rPr>
                        <a:t>eaching </a:t>
                      </a:r>
                      <a:r>
                        <a:rPr lang="en-US" sz="1400" dirty="0">
                          <a:effectLst/>
                        </a:rPr>
                        <a:t>(.77)</a:t>
                      </a:r>
                      <a:endParaRPr lang="en-CA" sz="140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400" dirty="0">
                          <a:effectLst/>
                        </a:rPr>
                        <a:t>3) </a:t>
                      </a:r>
                      <a:r>
                        <a:rPr lang="en-US" sz="1400" dirty="0" smtClean="0">
                          <a:effectLst/>
                        </a:rPr>
                        <a:t>Accessing infrastructure </a:t>
                      </a:r>
                      <a:r>
                        <a:rPr lang="en-US" sz="1400" dirty="0">
                          <a:effectLst/>
                        </a:rPr>
                        <a:t>(.86)</a:t>
                      </a:r>
                      <a:endParaRPr lang="en-CA" sz="140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lnT w="12700" cmpd="sng">
                      <a:noFill/>
                    </a:lnT>
                  </a:tcPr>
                </a:tc>
                <a:tc>
                  <a:txBody>
                    <a:bodyPr/>
                    <a:lstStyle/>
                    <a:p>
                      <a:pPr>
                        <a:lnSpc>
                          <a:spcPct val="115000"/>
                        </a:lnSpc>
                        <a:spcAft>
                          <a:spcPts val="0"/>
                        </a:spcAft>
                      </a:pPr>
                      <a:r>
                        <a:rPr lang="en-US" sz="1400">
                          <a:effectLst/>
                        </a:rPr>
                        <a:t> </a:t>
                      </a:r>
                      <a:endParaRPr lang="en-CA" sz="140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400" dirty="0">
                          <a:effectLst/>
                        </a:rPr>
                        <a:t>4) </a:t>
                      </a:r>
                      <a:r>
                        <a:rPr lang="en-US" sz="1400" dirty="0" smtClean="0">
                          <a:effectLst/>
                        </a:rPr>
                        <a:t>Recognizing</a:t>
                      </a:r>
                      <a:r>
                        <a:rPr lang="en-US" sz="1400" baseline="0" dirty="0" smtClean="0">
                          <a:effectLst/>
                        </a:rPr>
                        <a:t> </a:t>
                      </a:r>
                      <a:r>
                        <a:rPr lang="en-US" sz="1400" dirty="0" smtClean="0">
                          <a:effectLst/>
                        </a:rPr>
                        <a:t>effective </a:t>
                      </a:r>
                      <a:r>
                        <a:rPr lang="en-US" sz="1400" dirty="0">
                          <a:effectLst/>
                        </a:rPr>
                        <a:t>teaching (.78)</a:t>
                      </a:r>
                      <a:endParaRPr lang="en-CA" sz="1400" dirty="0">
                        <a:effectLst/>
                        <a:latin typeface="Calibri"/>
                        <a:ea typeface="Calibri"/>
                        <a:cs typeface="Times New Roman"/>
                      </a:endParaRPr>
                    </a:p>
                  </a:txBody>
                  <a:tcPr marL="49696" marR="49696" marT="0" marB="0" anchor="ctr"/>
                </a:tc>
              </a:tr>
            </a:tbl>
          </a:graphicData>
        </a:graphic>
      </p:graphicFrame>
    </p:spTree>
    <p:extLst>
      <p:ext uri="{BB962C8B-B14F-4D97-AF65-F5344CB8AC3E}">
        <p14:creationId xmlns:p14="http://schemas.microsoft.com/office/powerpoint/2010/main" val="184151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304800"/>
            <a:ext cx="8830377" cy="838200"/>
          </a:xfrm>
        </p:spPr>
        <p:txBody>
          <a:bodyPr>
            <a:noAutofit/>
          </a:bodyPr>
          <a:lstStyle/>
          <a:p>
            <a:pPr lvl="0"/>
            <a:r>
              <a:rPr lang="en-US" sz="3600" dirty="0" smtClean="0">
                <a:solidFill>
                  <a:srgbClr val="173377"/>
                </a:solidFill>
              </a:rPr>
              <a:t>CUT?? Pilot </a:t>
            </a:r>
            <a:r>
              <a:rPr lang="en-US" sz="3600" dirty="0">
                <a:solidFill>
                  <a:srgbClr val="173377"/>
                </a:solidFill>
              </a:rPr>
              <a:t>Study </a:t>
            </a:r>
            <a:r>
              <a:rPr lang="en-US" sz="3600" dirty="0" smtClean="0">
                <a:solidFill>
                  <a:srgbClr val="173377"/>
                </a:solidFill>
              </a:rPr>
              <a:t>Focus Group Results</a:t>
            </a:r>
            <a:endParaRPr lang="en-US" sz="3600" dirty="0">
              <a:solidFill>
                <a:srgbClr val="173377"/>
              </a:solidFill>
              <a:latin typeface="+mn-lt"/>
            </a:endParaRPr>
          </a:p>
        </p:txBody>
      </p:sp>
      <p:sp>
        <p:nvSpPr>
          <p:cNvPr id="4" name="Text Placeholder 3"/>
          <p:cNvSpPr>
            <a:spLocks noGrp="1"/>
          </p:cNvSpPr>
          <p:nvPr>
            <p:ph type="body" idx="1"/>
          </p:nvPr>
        </p:nvSpPr>
        <p:spPr>
          <a:xfrm>
            <a:off x="533400" y="2332038"/>
            <a:ext cx="3657600" cy="639762"/>
          </a:xfrm>
        </p:spPr>
        <p:txBody>
          <a:bodyPr/>
          <a:lstStyle/>
          <a:p>
            <a:r>
              <a:rPr lang="en-CA" u="sng" dirty="0" smtClean="0">
                <a:solidFill>
                  <a:schemeClr val="tx1"/>
                </a:solidFill>
              </a:rPr>
              <a:t>Students:</a:t>
            </a:r>
            <a:endParaRPr lang="en-CA" u="sng" dirty="0">
              <a:solidFill>
                <a:schemeClr val="tx1"/>
              </a:solidFill>
            </a:endParaRPr>
          </a:p>
        </p:txBody>
      </p:sp>
      <p:sp>
        <p:nvSpPr>
          <p:cNvPr id="5" name="Content Placeholder 4"/>
          <p:cNvSpPr>
            <a:spLocks noGrp="1"/>
          </p:cNvSpPr>
          <p:nvPr>
            <p:ph sz="half" idx="2"/>
          </p:nvPr>
        </p:nvSpPr>
        <p:spPr>
          <a:xfrm>
            <a:off x="533400" y="2971800"/>
            <a:ext cx="4648200" cy="3048000"/>
          </a:xfrm>
        </p:spPr>
        <p:txBody>
          <a:bodyPr>
            <a:noAutofit/>
          </a:bodyPr>
          <a:lstStyle/>
          <a:p>
            <a:pPr marL="342900" indent="-342900"/>
            <a:r>
              <a:rPr lang="en-CA" sz="2200" dirty="0">
                <a:solidFill>
                  <a:schemeClr val="tx1"/>
                </a:solidFill>
              </a:rPr>
              <a:t>Current and supported best practices</a:t>
            </a:r>
          </a:p>
          <a:p>
            <a:pPr marL="342900" indent="-342900"/>
            <a:r>
              <a:rPr lang="en-CA" sz="2200" dirty="0">
                <a:solidFill>
                  <a:schemeClr val="tx1"/>
                </a:solidFill>
              </a:rPr>
              <a:t>Professors’ behaviour</a:t>
            </a:r>
          </a:p>
          <a:p>
            <a:pPr marL="342900" indent="-342900"/>
            <a:r>
              <a:rPr lang="en-CA" sz="2200" dirty="0">
                <a:solidFill>
                  <a:schemeClr val="tx1"/>
                </a:solidFill>
              </a:rPr>
              <a:t>Passion</a:t>
            </a:r>
          </a:p>
          <a:p>
            <a:pPr marL="342900" indent="-342900"/>
            <a:r>
              <a:rPr lang="en-CA" sz="2200" dirty="0">
                <a:solidFill>
                  <a:schemeClr val="tx1"/>
                </a:solidFill>
              </a:rPr>
              <a:t>Teacher accessibility</a:t>
            </a:r>
          </a:p>
          <a:p>
            <a:pPr marL="342900" indent="-342900"/>
            <a:r>
              <a:rPr lang="en-CA" sz="2200" dirty="0">
                <a:solidFill>
                  <a:schemeClr val="tx1"/>
                </a:solidFill>
              </a:rPr>
              <a:t>Valid assessment tools</a:t>
            </a:r>
          </a:p>
          <a:p>
            <a:pPr marL="342900" indent="-342900"/>
            <a:r>
              <a:rPr lang="en-CA" sz="2200" dirty="0">
                <a:solidFill>
                  <a:schemeClr val="tx1"/>
                </a:solidFill>
              </a:rPr>
              <a:t>Implementation of student feedback</a:t>
            </a:r>
          </a:p>
          <a:p>
            <a:pPr marL="342900" indent="-342900"/>
            <a:r>
              <a:rPr lang="en-CA" sz="2200" dirty="0">
                <a:solidFill>
                  <a:schemeClr val="tx1"/>
                </a:solidFill>
              </a:rPr>
              <a:t>Promotional incentives for teaching</a:t>
            </a:r>
          </a:p>
          <a:p>
            <a:endParaRPr lang="en-CA" sz="2200" dirty="0">
              <a:solidFill>
                <a:schemeClr val="tx1"/>
              </a:solidFill>
            </a:endParaRPr>
          </a:p>
        </p:txBody>
      </p:sp>
      <p:sp>
        <p:nvSpPr>
          <p:cNvPr id="7" name="Text Placeholder 6"/>
          <p:cNvSpPr>
            <a:spLocks noGrp="1"/>
          </p:cNvSpPr>
          <p:nvPr>
            <p:ph type="body" sz="quarter" idx="3"/>
          </p:nvPr>
        </p:nvSpPr>
        <p:spPr>
          <a:xfrm>
            <a:off x="4953000" y="2332038"/>
            <a:ext cx="3657600" cy="639762"/>
          </a:xfrm>
        </p:spPr>
        <p:txBody>
          <a:bodyPr/>
          <a:lstStyle/>
          <a:p>
            <a:r>
              <a:rPr lang="en-CA" u="sng" dirty="0" smtClean="0">
                <a:solidFill>
                  <a:schemeClr val="tx1"/>
                </a:solidFill>
              </a:rPr>
              <a:t>Faculty:</a:t>
            </a:r>
            <a:endParaRPr lang="en-CA" u="sng" dirty="0">
              <a:solidFill>
                <a:schemeClr val="tx1"/>
              </a:solidFill>
            </a:endParaRPr>
          </a:p>
        </p:txBody>
      </p:sp>
      <p:sp>
        <p:nvSpPr>
          <p:cNvPr id="8" name="Content Placeholder 7"/>
          <p:cNvSpPr>
            <a:spLocks noGrp="1"/>
          </p:cNvSpPr>
          <p:nvPr>
            <p:ph sz="quarter" idx="4"/>
          </p:nvPr>
        </p:nvSpPr>
        <p:spPr>
          <a:xfrm>
            <a:off x="5029200" y="2971800"/>
            <a:ext cx="3657600" cy="3048000"/>
          </a:xfrm>
        </p:spPr>
        <p:txBody>
          <a:bodyPr>
            <a:normAutofit/>
          </a:bodyPr>
          <a:lstStyle/>
          <a:p>
            <a:r>
              <a:rPr lang="en-CA" sz="2200" dirty="0" smtClean="0">
                <a:solidFill>
                  <a:schemeClr val="tx1"/>
                </a:solidFill>
              </a:rPr>
              <a:t>Support for teaching</a:t>
            </a:r>
          </a:p>
          <a:p>
            <a:r>
              <a:rPr lang="en-CA" sz="2200" dirty="0" smtClean="0">
                <a:solidFill>
                  <a:schemeClr val="tx1"/>
                </a:solidFill>
              </a:rPr>
              <a:t>Infrastructure</a:t>
            </a:r>
          </a:p>
          <a:p>
            <a:r>
              <a:rPr lang="en-CA" sz="2200" dirty="0" smtClean="0">
                <a:solidFill>
                  <a:schemeClr val="tx1"/>
                </a:solidFill>
              </a:rPr>
              <a:t>Research above teaching</a:t>
            </a:r>
          </a:p>
          <a:p>
            <a:r>
              <a:rPr lang="en-CA" sz="2200" dirty="0" smtClean="0">
                <a:solidFill>
                  <a:schemeClr val="tx1"/>
                </a:solidFill>
              </a:rPr>
              <a:t>Teaching evaluations</a:t>
            </a:r>
          </a:p>
          <a:p>
            <a:endParaRPr lang="en-CA" sz="2200" dirty="0" smtClean="0">
              <a:solidFill>
                <a:schemeClr val="tx1"/>
              </a:solidFill>
            </a:endParaRPr>
          </a:p>
          <a:p>
            <a:endParaRPr lang="en-CA" sz="2200" dirty="0">
              <a:solidFill>
                <a:schemeClr val="tx1"/>
              </a:solidFill>
            </a:endParaRPr>
          </a:p>
        </p:txBody>
      </p:sp>
      <p:sp>
        <p:nvSpPr>
          <p:cNvPr id="3" name="Slide Number Placeholder 2"/>
          <p:cNvSpPr>
            <a:spLocks noGrp="1"/>
          </p:cNvSpPr>
          <p:nvPr>
            <p:ph type="sldNum" sz="quarter" idx="12"/>
          </p:nvPr>
        </p:nvSpPr>
        <p:spPr/>
        <p:txBody>
          <a:bodyPr/>
          <a:lstStyle/>
          <a:p>
            <a:fld id="{F58E02A8-E497-47EF-BA34-DFA3D799B6A2}" type="slidenum">
              <a:rPr lang="en-US" smtClean="0"/>
              <a:pPr/>
              <a:t>21</a:t>
            </a:fld>
            <a:endParaRPr lang="en-US" dirty="0"/>
          </a:p>
        </p:txBody>
      </p:sp>
      <p:sp>
        <p:nvSpPr>
          <p:cNvPr id="6" name="Rectangle 5"/>
          <p:cNvSpPr/>
          <p:nvPr/>
        </p:nvSpPr>
        <p:spPr>
          <a:xfrm>
            <a:off x="152400" y="1215992"/>
            <a:ext cx="8830377" cy="954107"/>
          </a:xfrm>
          <a:prstGeom prst="rect">
            <a:avLst/>
          </a:prstGeom>
        </p:spPr>
        <p:txBody>
          <a:bodyPr wrap="square">
            <a:spAutoFit/>
          </a:bodyPr>
          <a:lstStyle/>
          <a:p>
            <a:endParaRPr lang="en-CA" sz="2800" dirty="0" smtClean="0"/>
          </a:p>
          <a:p>
            <a:r>
              <a:rPr lang="en-CA" sz="2800" dirty="0" smtClean="0"/>
              <a:t>Noted indicators of a teaching culture that values teaching:</a:t>
            </a:r>
          </a:p>
        </p:txBody>
      </p:sp>
    </p:spTree>
    <p:extLst>
      <p:ext uri="{BB962C8B-B14F-4D97-AF65-F5344CB8AC3E}">
        <p14:creationId xmlns:p14="http://schemas.microsoft.com/office/powerpoint/2010/main" val="35168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991600" cy="1219200"/>
          </a:xfrm>
        </p:spPr>
        <p:txBody>
          <a:bodyPr>
            <a:noAutofit/>
          </a:bodyPr>
          <a:lstStyle/>
          <a:p>
            <a:r>
              <a:rPr lang="en-US" dirty="0">
                <a:solidFill>
                  <a:srgbClr val="002060"/>
                </a:solidFill>
                <a:latin typeface="+mn-lt"/>
              </a:rPr>
              <a:t>Phase </a:t>
            </a:r>
            <a:r>
              <a:rPr lang="en-US" dirty="0" smtClean="0">
                <a:solidFill>
                  <a:srgbClr val="002060"/>
                </a:solidFill>
                <a:latin typeface="+mn-lt"/>
              </a:rPr>
              <a:t>2</a:t>
            </a:r>
            <a:br>
              <a:rPr lang="en-US" dirty="0" smtClean="0">
                <a:solidFill>
                  <a:srgbClr val="002060"/>
                </a:solidFill>
                <a:latin typeface="+mn-lt"/>
              </a:rPr>
            </a:br>
            <a:r>
              <a:rPr lang="en-US" sz="4000" dirty="0" smtClean="0">
                <a:solidFill>
                  <a:srgbClr val="002060"/>
                </a:solidFill>
                <a:latin typeface="+mn-lt"/>
              </a:rPr>
              <a:t>Teaching </a:t>
            </a:r>
            <a:r>
              <a:rPr lang="en-US" sz="4000" dirty="0">
                <a:solidFill>
                  <a:srgbClr val="002060"/>
                </a:solidFill>
                <a:latin typeface="+mn-lt"/>
              </a:rPr>
              <a:t>Culture </a:t>
            </a:r>
            <a:r>
              <a:rPr lang="en-US" sz="4000" dirty="0" smtClean="0">
                <a:solidFill>
                  <a:srgbClr val="002060"/>
                </a:solidFill>
                <a:latin typeface="+mn-lt"/>
              </a:rPr>
              <a:t>Institutional Indicators</a:t>
            </a:r>
            <a:endParaRPr lang="en-US" dirty="0">
              <a:solidFill>
                <a:srgbClr val="002060"/>
              </a:solidFill>
              <a:latin typeface="+mn-lt"/>
            </a:endParaRPr>
          </a:p>
        </p:txBody>
      </p:sp>
      <p:sp>
        <p:nvSpPr>
          <p:cNvPr id="3" name="Content Placeholder 2"/>
          <p:cNvSpPr>
            <a:spLocks noGrp="1"/>
          </p:cNvSpPr>
          <p:nvPr>
            <p:ph idx="1"/>
          </p:nvPr>
        </p:nvSpPr>
        <p:spPr>
          <a:xfrm>
            <a:off x="762000" y="1676400"/>
            <a:ext cx="7543800" cy="4419600"/>
          </a:xfrm>
        </p:spPr>
        <p:txBody>
          <a:bodyPr>
            <a:normAutofit/>
          </a:bodyPr>
          <a:lstStyle/>
          <a:p>
            <a:r>
              <a:rPr lang="en-US" sz="2000" dirty="0" smtClean="0">
                <a:solidFill>
                  <a:srgbClr val="173377"/>
                </a:solidFill>
              </a:rPr>
              <a:t>Identify indicators that are available at the majority of Ontario institutions</a:t>
            </a:r>
          </a:p>
          <a:p>
            <a:r>
              <a:rPr lang="en-US" sz="2000" dirty="0" smtClean="0">
                <a:solidFill>
                  <a:srgbClr val="173377"/>
                </a:solidFill>
              </a:rPr>
              <a:t>Most highly correlated with or predictive of a teaching culture </a:t>
            </a:r>
          </a:p>
          <a:p>
            <a:pPr marL="0" indent="0">
              <a:buNone/>
            </a:pPr>
            <a:endParaRPr lang="en-US" dirty="0" smtClean="0"/>
          </a:p>
        </p:txBody>
      </p:sp>
      <p:sp>
        <p:nvSpPr>
          <p:cNvPr id="4" name="Content Placeholder 2"/>
          <p:cNvSpPr txBox="1">
            <a:spLocks/>
          </p:cNvSpPr>
          <p:nvPr/>
        </p:nvSpPr>
        <p:spPr>
          <a:xfrm>
            <a:off x="457200" y="3200400"/>
            <a:ext cx="8229600" cy="3048000"/>
          </a:xfrm>
          <a:prstGeom prst="rect">
            <a:avLst/>
          </a:prstGeom>
          <a:solidFill>
            <a:schemeClr val="bg1"/>
          </a:solidFill>
          <a:ln>
            <a:solidFill>
              <a:schemeClr val="tx1">
                <a:lumMod val="50000"/>
                <a:lumOff val="50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t-IT" sz="2800" dirty="0" smtClean="0"/>
              <a:t>____ 	Evidence of ‘course and curriculum 	improvement’ funds</a:t>
            </a:r>
            <a:endParaRPr lang="en-US" sz="2800" dirty="0" smtClean="0"/>
          </a:p>
          <a:p>
            <a:pPr marL="0" indent="0">
              <a:buFont typeface="Arial" panose="020B0604020202020204" pitchFamily="34" charset="0"/>
              <a:buNone/>
            </a:pPr>
            <a:r>
              <a:rPr lang="en-US" sz="2800" dirty="0" smtClean="0"/>
              <a:t>____ 	</a:t>
            </a:r>
            <a:r>
              <a:rPr lang="it-IT" sz="2800" dirty="0" smtClean="0"/>
              <a:t>Evidence of a well-developed strategic plan for 	enhancing the undergraduate learning 	experience</a:t>
            </a:r>
            <a:endParaRPr lang="en-US" sz="2800" dirty="0" smtClean="0"/>
          </a:p>
          <a:p>
            <a:pPr marL="0" indent="0">
              <a:buFont typeface="Arial" panose="020B0604020202020204" pitchFamily="34" charset="0"/>
              <a:buNone/>
            </a:pPr>
            <a:r>
              <a:rPr lang="en-US" sz="2800" dirty="0" smtClean="0"/>
              <a:t>____ 	Evidence of senior leadership devoted to 	undergraduate teaching &amp; learning</a:t>
            </a:r>
          </a:p>
        </p:txBody>
      </p:sp>
      <p:sp>
        <p:nvSpPr>
          <p:cNvPr id="5" name="Slide Number Placeholder 4"/>
          <p:cNvSpPr>
            <a:spLocks noGrp="1"/>
          </p:cNvSpPr>
          <p:nvPr>
            <p:ph type="sldNum" sz="quarter" idx="4"/>
          </p:nvPr>
        </p:nvSpPr>
        <p:spPr>
          <a:xfrm>
            <a:off x="8382000" y="6645275"/>
            <a:ext cx="762000" cy="365125"/>
          </a:xfrm>
        </p:spPr>
        <p:txBody>
          <a:bodyPr/>
          <a:lstStyle/>
          <a:p>
            <a:fld id="{F58E02A8-E497-47EF-BA34-DFA3D799B6A2}" type="slidenum">
              <a:rPr lang="en-US" smtClean="0"/>
              <a:pPr/>
              <a:t>22</a:t>
            </a:fld>
            <a:endParaRPr lang="en-US" dirty="0"/>
          </a:p>
        </p:txBody>
      </p:sp>
    </p:spTree>
    <p:extLst>
      <p:ext uri="{BB962C8B-B14F-4D97-AF65-F5344CB8AC3E}">
        <p14:creationId xmlns:p14="http://schemas.microsoft.com/office/powerpoint/2010/main" val="141755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8" name="Rectangle 17"/>
          <p:cNvSpPr/>
          <p:nvPr/>
        </p:nvSpPr>
        <p:spPr>
          <a:xfrm>
            <a:off x="609600" y="685800"/>
            <a:ext cx="7924800" cy="1754326"/>
          </a:xfrm>
          <a:prstGeom prst="rect">
            <a:avLst/>
          </a:prstGeom>
        </p:spPr>
        <p:txBody>
          <a:bodyPr wrap="square">
            <a:spAutoFit/>
          </a:bodyPr>
          <a:lstStyle/>
          <a:p>
            <a:pPr algn="ctr"/>
            <a:r>
              <a:rPr lang="en-CA" sz="5400" dirty="0" smtClean="0">
                <a:solidFill>
                  <a:srgbClr val="173377"/>
                </a:solidFill>
              </a:rPr>
              <a:t>The Provincial Political Terrain – Ontario, Canada  </a:t>
            </a:r>
          </a:p>
        </p:txBody>
      </p:sp>
      <p:sp>
        <p:nvSpPr>
          <p:cNvPr id="7" name="TextBox 6"/>
          <p:cNvSpPr txBox="1"/>
          <p:nvPr/>
        </p:nvSpPr>
        <p:spPr>
          <a:xfrm rot="337816">
            <a:off x="276103" y="2890391"/>
            <a:ext cx="4240250" cy="1077218"/>
          </a:xfrm>
          <a:prstGeom prst="rect">
            <a:avLst/>
          </a:prstGeom>
          <a:noFill/>
        </p:spPr>
        <p:txBody>
          <a:bodyPr wrap="square" rtlCol="0">
            <a:spAutoFit/>
          </a:bodyPr>
          <a:lstStyle/>
          <a:p>
            <a:pPr algn="ctr"/>
            <a:r>
              <a:rPr lang="en-CA" sz="3200" dirty="0" smtClean="0"/>
              <a:t>Productivity and Innovation</a:t>
            </a:r>
            <a:endParaRPr lang="en-CA" sz="3200" dirty="0"/>
          </a:p>
        </p:txBody>
      </p:sp>
      <p:sp>
        <p:nvSpPr>
          <p:cNvPr id="8" name="TextBox 7"/>
          <p:cNvSpPr txBox="1"/>
          <p:nvPr/>
        </p:nvSpPr>
        <p:spPr>
          <a:xfrm rot="908752">
            <a:off x="3863132" y="4139507"/>
            <a:ext cx="5188610" cy="1569660"/>
          </a:xfrm>
          <a:prstGeom prst="rect">
            <a:avLst/>
          </a:prstGeom>
          <a:noFill/>
        </p:spPr>
        <p:txBody>
          <a:bodyPr wrap="square" rtlCol="0">
            <a:spAutoFit/>
          </a:bodyPr>
          <a:lstStyle/>
          <a:p>
            <a:pPr algn="ctr"/>
            <a:r>
              <a:rPr lang="en-CA" sz="3200" dirty="0" smtClean="0"/>
              <a:t>Strengthening </a:t>
            </a:r>
          </a:p>
          <a:p>
            <a:pPr algn="ctr"/>
            <a:r>
              <a:rPr lang="en-CA" sz="3200" dirty="0" smtClean="0"/>
              <a:t>centres of creativity innovation and knowledge</a:t>
            </a:r>
            <a:endParaRPr lang="en-CA" sz="3200" dirty="0"/>
          </a:p>
        </p:txBody>
      </p:sp>
      <p:sp>
        <p:nvSpPr>
          <p:cNvPr id="9" name="TextBox 8"/>
          <p:cNvSpPr txBox="1"/>
          <p:nvPr/>
        </p:nvSpPr>
        <p:spPr>
          <a:xfrm rot="21280354">
            <a:off x="17879" y="4541339"/>
            <a:ext cx="4290968" cy="584775"/>
          </a:xfrm>
          <a:prstGeom prst="rect">
            <a:avLst/>
          </a:prstGeom>
          <a:noFill/>
        </p:spPr>
        <p:txBody>
          <a:bodyPr wrap="square" rtlCol="0">
            <a:spAutoFit/>
          </a:bodyPr>
          <a:lstStyle/>
          <a:p>
            <a:pPr algn="ctr"/>
            <a:r>
              <a:rPr lang="en-CA" sz="3200" dirty="0" smtClean="0"/>
              <a:t>Differentiation</a:t>
            </a:r>
          </a:p>
        </p:txBody>
      </p:sp>
      <p:sp>
        <p:nvSpPr>
          <p:cNvPr id="10" name="TextBox 9"/>
          <p:cNvSpPr txBox="1"/>
          <p:nvPr/>
        </p:nvSpPr>
        <p:spPr>
          <a:xfrm>
            <a:off x="243054" y="5572578"/>
            <a:ext cx="5715000" cy="584775"/>
          </a:xfrm>
          <a:prstGeom prst="rect">
            <a:avLst/>
          </a:prstGeom>
          <a:noFill/>
        </p:spPr>
        <p:txBody>
          <a:bodyPr wrap="square" rtlCol="0">
            <a:spAutoFit/>
          </a:bodyPr>
          <a:lstStyle/>
          <a:p>
            <a:pPr algn="ctr"/>
            <a:r>
              <a:rPr lang="en-CA" sz="3200" dirty="0" smtClean="0"/>
              <a:t>Strategic Mandates</a:t>
            </a:r>
            <a:endParaRPr lang="en-CA" sz="3200" dirty="0"/>
          </a:p>
        </p:txBody>
      </p:sp>
      <p:sp>
        <p:nvSpPr>
          <p:cNvPr id="11" name="TextBox 10"/>
          <p:cNvSpPr txBox="1"/>
          <p:nvPr/>
        </p:nvSpPr>
        <p:spPr>
          <a:xfrm rot="20942687">
            <a:off x="5077011" y="2571524"/>
            <a:ext cx="4048311" cy="1077218"/>
          </a:xfrm>
          <a:prstGeom prst="rect">
            <a:avLst/>
          </a:prstGeom>
          <a:noFill/>
        </p:spPr>
        <p:txBody>
          <a:bodyPr wrap="square" rtlCol="0">
            <a:spAutoFit/>
          </a:bodyPr>
          <a:lstStyle/>
          <a:p>
            <a:pPr algn="ctr"/>
            <a:r>
              <a:rPr lang="en-CA" sz="3200" dirty="0" smtClean="0"/>
              <a:t>Metrics, metrics, metrics</a:t>
            </a:r>
            <a:endParaRPr lang="en-CA" sz="3200" dirty="0"/>
          </a:p>
        </p:txBody>
      </p:sp>
      <p:sp>
        <p:nvSpPr>
          <p:cNvPr id="13" name="Slide Number Placeholder 3"/>
          <p:cNvSpPr>
            <a:spLocks noGrp="1"/>
          </p:cNvSpPr>
          <p:nvPr>
            <p:ph type="sldNum" sz="quarter" idx="4294967295"/>
          </p:nvPr>
        </p:nvSpPr>
        <p:spPr>
          <a:xfrm>
            <a:off x="8382000" y="6645275"/>
            <a:ext cx="762000" cy="365125"/>
          </a:xfrm>
          <a:prstGeom prst="rect">
            <a:avLst/>
          </a:prstGeom>
        </p:spPr>
        <p:txBody>
          <a:bodyPr/>
          <a:lstStyle/>
          <a:p>
            <a:fld id="{F58E02A8-E497-47EF-BA34-DFA3D799B6A2}" type="slidenum">
              <a:rPr lang="en-US" smtClean="0"/>
              <a:pPr/>
              <a:t>3</a:t>
            </a:fld>
            <a:endParaRPr lang="en-US" dirty="0"/>
          </a:p>
        </p:txBody>
      </p:sp>
    </p:spTree>
    <p:extLst>
      <p:ext uri="{BB962C8B-B14F-4D97-AF65-F5344CB8AC3E}">
        <p14:creationId xmlns:p14="http://schemas.microsoft.com/office/powerpoint/2010/main" val="3000410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838200"/>
          </a:xfrm>
        </p:spPr>
        <p:txBody>
          <a:bodyPr>
            <a:normAutofit/>
          </a:bodyPr>
          <a:lstStyle/>
          <a:p>
            <a:r>
              <a:rPr lang="en-US" dirty="0" smtClean="0">
                <a:solidFill>
                  <a:srgbClr val="173377"/>
                </a:solidFill>
                <a:latin typeface="+mj-lt"/>
              </a:rPr>
              <a:t>What’s the place of teaching?</a:t>
            </a:r>
            <a:endParaRPr lang="en-US" dirty="0">
              <a:solidFill>
                <a:srgbClr val="173377"/>
              </a:solidFill>
              <a:latin typeface="+mj-lt"/>
            </a:endParaRPr>
          </a:p>
        </p:txBody>
      </p:sp>
      <p:sp>
        <p:nvSpPr>
          <p:cNvPr id="3" name="Content Placeholder 2"/>
          <p:cNvSpPr>
            <a:spLocks noGrp="1"/>
          </p:cNvSpPr>
          <p:nvPr>
            <p:ph idx="1"/>
          </p:nvPr>
        </p:nvSpPr>
        <p:spPr/>
        <p:txBody>
          <a:bodyPr/>
          <a:lstStyle/>
          <a:p>
            <a:r>
              <a:rPr lang="en-US" sz="2800" dirty="0" smtClean="0">
                <a:solidFill>
                  <a:schemeClr val="tx1"/>
                </a:solidFill>
              </a:rPr>
              <a:t>Start by studying an institution’s </a:t>
            </a:r>
            <a:r>
              <a:rPr lang="en-US" sz="2800" b="1" dirty="0" smtClean="0">
                <a:solidFill>
                  <a:schemeClr val="tx1"/>
                </a:solidFill>
              </a:rPr>
              <a:t>teaching culture</a:t>
            </a:r>
          </a:p>
          <a:p>
            <a:r>
              <a:rPr lang="en-US" sz="2800" dirty="0">
                <a:solidFill>
                  <a:srgbClr val="000000"/>
                </a:solidFill>
              </a:rPr>
              <a:t>Organizational culture = </a:t>
            </a:r>
            <a:r>
              <a:rPr lang="en-US" sz="2800" b="1" dirty="0">
                <a:solidFill>
                  <a:srgbClr val="000000"/>
                </a:solidFill>
              </a:rPr>
              <a:t>Deep structure </a:t>
            </a:r>
            <a:r>
              <a:rPr lang="en-US" sz="2800" dirty="0">
                <a:solidFill>
                  <a:srgbClr val="000000"/>
                </a:solidFill>
              </a:rPr>
              <a:t>of an organization, rooted in organizational members’ </a:t>
            </a:r>
            <a:r>
              <a:rPr lang="en-US" sz="2800" b="1" dirty="0">
                <a:solidFill>
                  <a:srgbClr val="000000"/>
                </a:solidFill>
              </a:rPr>
              <a:t>values, beliefs, and assumptions </a:t>
            </a:r>
            <a:r>
              <a:rPr lang="en-US" sz="2800" dirty="0">
                <a:solidFill>
                  <a:srgbClr val="000000"/>
                </a:solidFill>
              </a:rPr>
              <a:t>(Denison, 1996)</a:t>
            </a:r>
          </a:p>
          <a:p>
            <a:r>
              <a:rPr lang="en-US" sz="2800" dirty="0">
                <a:solidFill>
                  <a:srgbClr val="000000"/>
                </a:solidFill>
              </a:rPr>
              <a:t>We believe that one fundamental way to ensure quality teaching is to foster an institutional culture that values </a:t>
            </a:r>
            <a:r>
              <a:rPr lang="en-US" sz="2800" dirty="0" smtClean="0">
                <a:solidFill>
                  <a:srgbClr val="000000"/>
                </a:solidFill>
              </a:rPr>
              <a:t>teaching = “teaching culture”</a:t>
            </a:r>
            <a:endParaRPr lang="en-US" sz="2800" dirty="0">
              <a:solidFill>
                <a:srgbClr val="000000"/>
              </a:solidFill>
            </a:endParaRPr>
          </a:p>
          <a:p>
            <a:endParaRPr lang="en-US" b="1" dirty="0">
              <a:solidFill>
                <a:schemeClr val="tx1"/>
              </a:solidFill>
            </a:endParaRPr>
          </a:p>
        </p:txBody>
      </p:sp>
      <p:sp>
        <p:nvSpPr>
          <p:cNvPr id="4" name="Slide Number Placeholder 3"/>
          <p:cNvSpPr>
            <a:spLocks noGrp="1"/>
          </p:cNvSpPr>
          <p:nvPr>
            <p:ph type="sldNum" sz="quarter" idx="4"/>
          </p:nvPr>
        </p:nvSpPr>
        <p:spPr/>
        <p:txBody>
          <a:bodyPr/>
          <a:lstStyle/>
          <a:p>
            <a:fld id="{F58E02A8-E497-47EF-BA34-DFA3D799B6A2}" type="slidenum">
              <a:rPr lang="en-US" smtClean="0"/>
              <a:pPr/>
              <a:t>4</a:t>
            </a:fld>
            <a:endParaRPr lang="en-US" dirty="0"/>
          </a:p>
        </p:txBody>
      </p:sp>
    </p:spTree>
    <p:extLst>
      <p:ext uri="{BB962C8B-B14F-4D97-AF65-F5344CB8AC3E}">
        <p14:creationId xmlns:p14="http://schemas.microsoft.com/office/powerpoint/2010/main" val="364727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38357">
            <a:off x="-16308" y="1589452"/>
            <a:ext cx="2877063" cy="331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381000"/>
            <a:ext cx="8610600" cy="838200"/>
          </a:xfrm>
        </p:spPr>
        <p:txBody>
          <a:bodyPr>
            <a:normAutofit/>
          </a:bodyPr>
          <a:lstStyle/>
          <a:p>
            <a:pPr algn="ctr"/>
            <a:r>
              <a:rPr lang="en-US" dirty="0" smtClean="0">
                <a:solidFill>
                  <a:srgbClr val="173377"/>
                </a:solidFill>
                <a:latin typeface="+mn-lt"/>
              </a:rPr>
              <a:t>Teaching Culture – Initial Levers</a:t>
            </a:r>
            <a:endParaRPr lang="en-US" dirty="0">
              <a:solidFill>
                <a:srgbClr val="173377"/>
              </a:solidFill>
              <a:latin typeface="+mn-lt"/>
            </a:endParaRPr>
          </a:p>
        </p:txBody>
      </p:sp>
      <p:grpSp>
        <p:nvGrpSpPr>
          <p:cNvPr id="14" name="Group 13"/>
          <p:cNvGrpSpPr/>
          <p:nvPr/>
        </p:nvGrpSpPr>
        <p:grpSpPr>
          <a:xfrm>
            <a:off x="0" y="4495800"/>
            <a:ext cx="4825021" cy="2362200"/>
            <a:chOff x="381000" y="4573824"/>
            <a:chExt cx="3362177" cy="1646031"/>
          </a:xfrm>
        </p:grpSpPr>
        <p:sp>
          <p:nvSpPr>
            <p:cNvPr id="6" name="Rectangle 5"/>
            <p:cNvSpPr/>
            <p:nvPr/>
          </p:nvSpPr>
          <p:spPr>
            <a:xfrm>
              <a:off x="390988" y="6019800"/>
              <a:ext cx="3342201" cy="200055"/>
            </a:xfrm>
            <a:prstGeom prst="rect">
              <a:avLst/>
            </a:prstGeom>
            <a:solidFill>
              <a:schemeClr val="bg1"/>
            </a:solidFill>
            <a:ln>
              <a:noFill/>
            </a:ln>
          </p:spPr>
          <p:txBody>
            <a:bodyPr wrap="square">
              <a:spAutoFit/>
            </a:bodyPr>
            <a:lstStyle/>
            <a:p>
              <a:r>
                <a:rPr lang="en-US" sz="700" dirty="0" smtClean="0"/>
                <a:t>http://www.oecd.org/edu/imhe/QT%20policies%20and%20practices.pdf</a:t>
              </a:r>
              <a:endParaRPr lang="en-US" sz="7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573824"/>
              <a:ext cx="3362177" cy="136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5</a:t>
            </a:fld>
            <a:endParaRPr lang="en-US" dirty="0"/>
          </a:p>
        </p:txBody>
      </p:sp>
      <p:graphicFrame>
        <p:nvGraphicFramePr>
          <p:cNvPr id="16" name="Diagram 15"/>
          <p:cNvGraphicFramePr/>
          <p:nvPr>
            <p:extLst>
              <p:ext uri="{D42A27DB-BD31-4B8C-83A1-F6EECF244321}">
                <p14:modId xmlns:p14="http://schemas.microsoft.com/office/powerpoint/2010/main" val="1017285179"/>
              </p:ext>
            </p:extLst>
          </p:nvPr>
        </p:nvGraphicFramePr>
        <p:xfrm>
          <a:off x="2819400" y="457200"/>
          <a:ext cx="70104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680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173377"/>
                </a:solidFill>
                <a:latin typeface="+mn-lt"/>
              </a:rPr>
              <a:t>Our Project Aims</a:t>
            </a:r>
            <a:endParaRPr lang="en-US" dirty="0">
              <a:solidFill>
                <a:srgbClr val="173377"/>
              </a:solidFill>
              <a:latin typeface="+mn-lt"/>
            </a:endParaRPr>
          </a:p>
        </p:txBody>
      </p:sp>
      <p:sp>
        <p:nvSpPr>
          <p:cNvPr id="7" name="Content Placeholder 6"/>
          <p:cNvSpPr>
            <a:spLocks noGrp="1"/>
          </p:cNvSpPr>
          <p:nvPr>
            <p:ph idx="1"/>
          </p:nvPr>
        </p:nvSpPr>
        <p:spPr/>
        <p:txBody>
          <a:bodyPr/>
          <a:lstStyle/>
          <a:p>
            <a:r>
              <a:rPr lang="en-US" sz="2800" dirty="0" smtClean="0">
                <a:solidFill>
                  <a:schemeClr val="tx1"/>
                </a:solidFill>
              </a:rPr>
              <a:t>Engage with a variety of stakeholders to understand and document institutional teaching culture and how extensively teaching is valued</a:t>
            </a:r>
          </a:p>
          <a:p>
            <a:r>
              <a:rPr lang="en-US" sz="2800" dirty="0" smtClean="0">
                <a:solidFill>
                  <a:schemeClr val="tx1"/>
                </a:solidFill>
              </a:rPr>
              <a:t>Raise </a:t>
            </a:r>
            <a:r>
              <a:rPr lang="en-US" sz="2800" dirty="0">
                <a:solidFill>
                  <a:schemeClr val="tx1"/>
                </a:solidFill>
              </a:rPr>
              <a:t>the profile and importance of </a:t>
            </a:r>
            <a:r>
              <a:rPr lang="en-US" sz="2800" dirty="0" smtClean="0">
                <a:solidFill>
                  <a:schemeClr val="tx1"/>
                </a:solidFill>
              </a:rPr>
              <a:t>teaching in Canadian universities</a:t>
            </a:r>
          </a:p>
          <a:p>
            <a:r>
              <a:rPr lang="en-US" sz="2800" dirty="0">
                <a:solidFill>
                  <a:schemeClr val="tx1"/>
                </a:solidFill>
              </a:rPr>
              <a:t>S</a:t>
            </a:r>
            <a:r>
              <a:rPr lang="en-US" sz="2800" dirty="0" smtClean="0">
                <a:solidFill>
                  <a:schemeClr val="tx1"/>
                </a:solidFill>
              </a:rPr>
              <a:t>hift the way institutions, faculty, and staff think about teaching</a:t>
            </a:r>
            <a:endParaRPr lang="en-US" sz="2800" dirty="0">
              <a:solidFill>
                <a:schemeClr val="tx1"/>
              </a:solidFill>
            </a:endParaRPr>
          </a:p>
          <a:p>
            <a:r>
              <a:rPr lang="en-US" sz="2800" dirty="0">
                <a:solidFill>
                  <a:schemeClr val="tx1"/>
                </a:solidFill>
              </a:rPr>
              <a:t>Influence some of the metrics used to measure teaching and its value or importance</a:t>
            </a:r>
          </a:p>
          <a:p>
            <a:endParaRPr lang="en-US" dirty="0" smtClean="0"/>
          </a:p>
          <a:p>
            <a:endParaRPr lang="en-US" dirty="0" smtClean="0"/>
          </a:p>
          <a:p>
            <a:endParaRPr lang="en-US" dirty="0"/>
          </a:p>
        </p:txBody>
      </p:sp>
      <p:sp>
        <p:nvSpPr>
          <p:cNvPr id="2" name="Slide Number Placeholder 1"/>
          <p:cNvSpPr>
            <a:spLocks noGrp="1"/>
          </p:cNvSpPr>
          <p:nvPr>
            <p:ph type="sldNum" sz="quarter" idx="4"/>
          </p:nvPr>
        </p:nvSpPr>
        <p:spPr>
          <a:xfrm>
            <a:off x="8382000" y="6645275"/>
            <a:ext cx="762000" cy="365125"/>
          </a:xfrm>
        </p:spPr>
        <p:txBody>
          <a:bodyPr/>
          <a:lstStyle/>
          <a:p>
            <a:fld id="{F58E02A8-E497-47EF-BA34-DFA3D799B6A2}" type="slidenum">
              <a:rPr lang="en-US" smtClean="0"/>
              <a:pPr/>
              <a:t>6</a:t>
            </a:fld>
            <a:endParaRPr lang="en-US" dirty="0"/>
          </a:p>
        </p:txBody>
      </p:sp>
    </p:spTree>
    <p:extLst>
      <p:ext uri="{BB962C8B-B14F-4D97-AF65-F5344CB8AC3E}">
        <p14:creationId xmlns:p14="http://schemas.microsoft.com/office/powerpoint/2010/main" val="30440491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239000" cy="838200"/>
          </a:xfrm>
        </p:spPr>
        <p:txBody>
          <a:bodyPr>
            <a:normAutofit/>
          </a:bodyPr>
          <a:lstStyle/>
          <a:p>
            <a:r>
              <a:rPr lang="it-IT" dirty="0" smtClean="0">
                <a:solidFill>
                  <a:srgbClr val="173377"/>
                </a:solidFill>
                <a:latin typeface="+mn-lt"/>
              </a:rPr>
              <a:t>Anticipated Project Outcomes</a:t>
            </a:r>
            <a:endParaRPr lang="en-US" dirty="0">
              <a:solidFill>
                <a:srgbClr val="173377"/>
              </a:solidFill>
              <a:latin typeface="+mn-lt"/>
            </a:endParaRPr>
          </a:p>
        </p:txBody>
      </p:sp>
      <p:sp>
        <p:nvSpPr>
          <p:cNvPr id="3" name="Content Placeholder 2"/>
          <p:cNvSpPr>
            <a:spLocks noGrp="1"/>
          </p:cNvSpPr>
          <p:nvPr>
            <p:ph idx="1"/>
          </p:nvPr>
        </p:nvSpPr>
        <p:spPr>
          <a:xfrm>
            <a:off x="762000" y="1371600"/>
            <a:ext cx="7848600" cy="5029200"/>
          </a:xfrm>
        </p:spPr>
        <p:txBody>
          <a:bodyPr>
            <a:noAutofit/>
          </a:bodyPr>
          <a:lstStyle/>
          <a:p>
            <a:pPr lvl="0"/>
            <a:r>
              <a:rPr lang="it-IT" sz="2600" dirty="0" smtClean="0">
                <a:solidFill>
                  <a:schemeClr val="tx1"/>
                </a:solidFill>
              </a:rPr>
              <a:t>Develop a </a:t>
            </a:r>
            <a:r>
              <a:rPr lang="it-IT" sz="2600" dirty="0">
                <a:solidFill>
                  <a:schemeClr val="tx1"/>
                </a:solidFill>
              </a:rPr>
              <a:t>survey instrument </a:t>
            </a:r>
            <a:r>
              <a:rPr lang="it-IT" sz="2600" dirty="0" smtClean="0">
                <a:solidFill>
                  <a:schemeClr val="tx1"/>
                </a:solidFill>
              </a:rPr>
              <a:t>that </a:t>
            </a:r>
            <a:r>
              <a:rPr lang="it-IT" sz="2600" b="1" dirty="0">
                <a:solidFill>
                  <a:schemeClr val="tx1"/>
                </a:solidFill>
              </a:rPr>
              <a:t>identifies </a:t>
            </a:r>
            <a:r>
              <a:rPr lang="it-IT" sz="2600" b="1" dirty="0" smtClean="0">
                <a:solidFill>
                  <a:schemeClr val="tx1"/>
                </a:solidFill>
              </a:rPr>
              <a:t>and provides evidence</a:t>
            </a:r>
            <a:r>
              <a:rPr lang="it-IT" sz="2600" dirty="0" smtClean="0">
                <a:solidFill>
                  <a:schemeClr val="tx1"/>
                </a:solidFill>
              </a:rPr>
              <a:t> of prevailing </a:t>
            </a:r>
            <a:r>
              <a:rPr lang="it-IT" sz="2600" dirty="0">
                <a:solidFill>
                  <a:schemeClr val="tx1"/>
                </a:solidFill>
              </a:rPr>
              <a:t>perceptions regarding the </a:t>
            </a:r>
            <a:r>
              <a:rPr lang="it-IT" sz="2600" dirty="0" smtClean="0">
                <a:solidFill>
                  <a:schemeClr val="tx1"/>
                </a:solidFill>
              </a:rPr>
              <a:t>teaching culture among </a:t>
            </a:r>
            <a:r>
              <a:rPr lang="it-IT" sz="2600" dirty="0">
                <a:solidFill>
                  <a:schemeClr val="tx1"/>
                </a:solidFill>
              </a:rPr>
              <a:t>key stakeholders </a:t>
            </a:r>
            <a:r>
              <a:rPr lang="it-IT" sz="2600" dirty="0" smtClean="0">
                <a:solidFill>
                  <a:schemeClr val="tx1"/>
                </a:solidFill>
              </a:rPr>
              <a:t>– the </a:t>
            </a:r>
            <a:r>
              <a:rPr lang="it-IT" sz="2600" dirty="0">
                <a:solidFill>
                  <a:schemeClr val="tx1"/>
                </a:solidFill>
              </a:rPr>
              <a:t>Teaching </a:t>
            </a:r>
            <a:r>
              <a:rPr lang="it-IT" sz="2600" dirty="0" smtClean="0">
                <a:solidFill>
                  <a:schemeClr val="tx1"/>
                </a:solidFill>
              </a:rPr>
              <a:t>Culture </a:t>
            </a:r>
            <a:r>
              <a:rPr lang="it-IT" sz="2600" dirty="0">
                <a:solidFill>
                  <a:schemeClr val="tx1"/>
                </a:solidFill>
              </a:rPr>
              <a:t>Perception </a:t>
            </a:r>
            <a:r>
              <a:rPr lang="it-IT" sz="2600" dirty="0" smtClean="0">
                <a:solidFill>
                  <a:schemeClr val="tx1"/>
                </a:solidFill>
              </a:rPr>
              <a:t>Survey (TCPS)</a:t>
            </a:r>
            <a:endParaRPr lang="en-US" sz="2600" dirty="0">
              <a:solidFill>
                <a:schemeClr val="tx1"/>
              </a:solidFill>
            </a:endParaRPr>
          </a:p>
          <a:p>
            <a:r>
              <a:rPr lang="it-IT" sz="2600" dirty="0">
                <a:solidFill>
                  <a:schemeClr val="tx1"/>
                </a:solidFill>
              </a:rPr>
              <a:t>Identify </a:t>
            </a:r>
            <a:r>
              <a:rPr lang="it-IT" sz="2600" dirty="0" smtClean="0">
                <a:solidFill>
                  <a:schemeClr val="tx1"/>
                </a:solidFill>
              </a:rPr>
              <a:t>key </a:t>
            </a:r>
            <a:r>
              <a:rPr lang="it-IT" sz="2600" b="1" dirty="0" smtClean="0">
                <a:solidFill>
                  <a:schemeClr val="tx1"/>
                </a:solidFill>
              </a:rPr>
              <a:t>institutional indicators</a:t>
            </a:r>
            <a:r>
              <a:rPr lang="it-IT" sz="2600" dirty="0" smtClean="0">
                <a:solidFill>
                  <a:schemeClr val="tx1"/>
                </a:solidFill>
              </a:rPr>
              <a:t> to </a:t>
            </a:r>
            <a:r>
              <a:rPr lang="it-IT" sz="2600" dirty="0">
                <a:solidFill>
                  <a:schemeClr val="tx1"/>
                </a:solidFill>
              </a:rPr>
              <a:t>triangulate and confirm teaching </a:t>
            </a:r>
            <a:r>
              <a:rPr lang="it-IT" sz="2600" dirty="0" smtClean="0">
                <a:solidFill>
                  <a:schemeClr val="tx1"/>
                </a:solidFill>
              </a:rPr>
              <a:t>culture</a:t>
            </a:r>
            <a:endParaRPr lang="en-US" sz="2600" dirty="0">
              <a:solidFill>
                <a:schemeClr val="tx1"/>
              </a:solidFill>
            </a:endParaRPr>
          </a:p>
          <a:p>
            <a:pPr lvl="0"/>
            <a:r>
              <a:rPr lang="it-IT" sz="2600" dirty="0">
                <a:solidFill>
                  <a:schemeClr val="tx1"/>
                </a:solidFill>
              </a:rPr>
              <a:t>Develop a </a:t>
            </a:r>
            <a:r>
              <a:rPr lang="it-IT" sz="2600" b="1" dirty="0">
                <a:solidFill>
                  <a:schemeClr val="tx1"/>
                </a:solidFill>
              </a:rPr>
              <a:t>report template</a:t>
            </a:r>
            <a:r>
              <a:rPr lang="it-IT" sz="2600" dirty="0">
                <a:solidFill>
                  <a:schemeClr val="tx1"/>
                </a:solidFill>
              </a:rPr>
              <a:t> that institutions would receive following the completion of the </a:t>
            </a:r>
            <a:r>
              <a:rPr lang="it-IT" sz="2600" dirty="0" smtClean="0">
                <a:solidFill>
                  <a:schemeClr val="tx1"/>
                </a:solidFill>
              </a:rPr>
              <a:t>inventory </a:t>
            </a:r>
            <a:endParaRPr lang="en-US" sz="2600" dirty="0">
              <a:solidFill>
                <a:schemeClr val="tx1"/>
              </a:solidFill>
            </a:endParaRPr>
          </a:p>
          <a:p>
            <a:pPr lvl="0"/>
            <a:r>
              <a:rPr lang="it-IT" sz="2600" dirty="0">
                <a:solidFill>
                  <a:schemeClr val="tx1"/>
                </a:solidFill>
              </a:rPr>
              <a:t>Develop a </a:t>
            </a:r>
            <a:r>
              <a:rPr lang="it-IT" sz="2600" b="1" dirty="0">
                <a:solidFill>
                  <a:schemeClr val="tx1"/>
                </a:solidFill>
              </a:rPr>
              <a:t>recommendation package</a:t>
            </a:r>
            <a:r>
              <a:rPr lang="it-IT" sz="2600" dirty="0">
                <a:solidFill>
                  <a:schemeClr val="tx1"/>
                </a:solidFill>
              </a:rPr>
              <a:t> to help </a:t>
            </a:r>
            <a:r>
              <a:rPr lang="it-IT" sz="2600" dirty="0" smtClean="0">
                <a:solidFill>
                  <a:schemeClr val="tx1"/>
                </a:solidFill>
              </a:rPr>
              <a:t>institutions choose practices that </a:t>
            </a:r>
            <a:r>
              <a:rPr lang="it-IT" sz="2600" dirty="0">
                <a:solidFill>
                  <a:schemeClr val="tx1"/>
                </a:solidFill>
              </a:rPr>
              <a:t>enhance their teaching </a:t>
            </a:r>
            <a:r>
              <a:rPr lang="it-IT" sz="2600" dirty="0" smtClean="0">
                <a:solidFill>
                  <a:schemeClr val="tx1"/>
                </a:solidFill>
              </a:rPr>
              <a:t>culture</a:t>
            </a:r>
            <a:endParaRPr lang="en-US" sz="2600" dirty="0">
              <a:solidFill>
                <a:schemeClr val="tx1"/>
              </a:solidFill>
            </a:endParaRPr>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7</a:t>
            </a:fld>
            <a:endParaRPr lang="en-US"/>
          </a:p>
        </p:txBody>
      </p:sp>
    </p:spTree>
    <p:extLst>
      <p:ext uri="{BB962C8B-B14F-4D97-AF65-F5344CB8AC3E}">
        <p14:creationId xmlns:p14="http://schemas.microsoft.com/office/powerpoint/2010/main" val="174753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1143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 Pilot Study – Teaching Culture </a:t>
            </a:r>
            <a:r>
              <a:rPr lang="en-US" sz="3600" dirty="0">
                <a:solidFill>
                  <a:srgbClr val="173377"/>
                </a:solidFill>
                <a:latin typeface="+mn-lt"/>
              </a:rPr>
              <a:t>Perception </a:t>
            </a:r>
            <a:r>
              <a:rPr lang="en-US" sz="3600" dirty="0" smtClean="0">
                <a:solidFill>
                  <a:srgbClr val="173377"/>
                </a:solidFill>
                <a:latin typeface="+mn-lt"/>
              </a:rPr>
              <a:t>Surveys and Focus Groups</a:t>
            </a:r>
            <a:endParaRPr lang="en-US" sz="3600" dirty="0">
              <a:solidFill>
                <a:srgbClr val="173377"/>
              </a:solidFill>
              <a:latin typeface="+mn-lt"/>
            </a:endParaRPr>
          </a:p>
        </p:txBody>
      </p:sp>
      <p:sp>
        <p:nvSpPr>
          <p:cNvPr id="6" name="Rectangle 5"/>
          <p:cNvSpPr/>
          <p:nvPr/>
        </p:nvSpPr>
        <p:spPr>
          <a:xfrm>
            <a:off x="304800" y="1727537"/>
            <a:ext cx="8591365" cy="4893647"/>
          </a:xfrm>
          <a:prstGeom prst="rect">
            <a:avLst/>
          </a:prstGeom>
        </p:spPr>
        <p:txBody>
          <a:bodyPr wrap="square">
            <a:spAutoFit/>
          </a:bodyPr>
          <a:lstStyle/>
          <a:p>
            <a:endParaRPr lang="en-CA" sz="2400" dirty="0" smtClean="0"/>
          </a:p>
          <a:p>
            <a:pPr marL="342900" indent="-342900">
              <a:buFont typeface="Arial" panose="020B0604020202020204" pitchFamily="34" charset="0"/>
              <a:buChar char="•"/>
            </a:pPr>
            <a:r>
              <a:rPr lang="en-CA" sz="2400" dirty="0" smtClean="0"/>
              <a:t>Two versions of the survey</a:t>
            </a:r>
          </a:p>
          <a:p>
            <a:pPr marL="800100" lvl="1" indent="-342900">
              <a:buFont typeface="Arial" panose="020B0604020202020204" pitchFamily="34" charset="0"/>
              <a:buChar char="•"/>
            </a:pPr>
            <a:r>
              <a:rPr lang="en-CA" sz="2400" dirty="0" smtClean="0"/>
              <a:t>Students</a:t>
            </a:r>
          </a:p>
          <a:p>
            <a:pPr marL="800100" lvl="1" indent="-342900">
              <a:buFont typeface="Arial" panose="020B0604020202020204" pitchFamily="34" charset="0"/>
              <a:buChar char="•"/>
            </a:pPr>
            <a:r>
              <a:rPr lang="en-CA" sz="2400" dirty="0" smtClean="0"/>
              <a:t>Faculty &amp; Administration</a:t>
            </a:r>
          </a:p>
          <a:p>
            <a:pPr lvl="1"/>
            <a:endParaRPr lang="en-CA" sz="2400" dirty="0"/>
          </a:p>
          <a:p>
            <a:pPr marL="342900" indent="-342900">
              <a:buFont typeface="Arial" panose="020B0604020202020204" pitchFamily="34" charset="0"/>
              <a:buChar char="•"/>
            </a:pPr>
            <a:r>
              <a:rPr lang="en-CA" sz="2400" dirty="0" smtClean="0"/>
              <a:t>Pilot survey at three institutions</a:t>
            </a:r>
          </a:p>
          <a:p>
            <a:pPr marL="800100" lvl="1" indent="-342900">
              <a:buFont typeface="Arial" panose="020B0604020202020204" pitchFamily="34" charset="0"/>
              <a:buChar char="•"/>
            </a:pPr>
            <a:r>
              <a:rPr lang="en-CA" sz="2400" dirty="0" smtClean="0"/>
              <a:t>Windsor  (n=921)</a:t>
            </a:r>
          </a:p>
          <a:p>
            <a:pPr marL="800100" lvl="1" indent="-342900">
              <a:buFont typeface="Arial" panose="020B0604020202020204" pitchFamily="34" charset="0"/>
              <a:buChar char="•"/>
            </a:pPr>
            <a:r>
              <a:rPr lang="en-CA" sz="2400" dirty="0" smtClean="0"/>
              <a:t>Western (n=1589)</a:t>
            </a:r>
          </a:p>
          <a:p>
            <a:pPr marL="800100" lvl="1" indent="-342900">
              <a:buFont typeface="Arial" panose="020B0604020202020204" pitchFamily="34" charset="0"/>
              <a:buChar char="•"/>
            </a:pPr>
            <a:r>
              <a:rPr lang="en-CA" sz="2400" dirty="0" smtClean="0"/>
              <a:t>McMaster (1334 participants)</a:t>
            </a:r>
          </a:p>
          <a:p>
            <a:pPr marL="800100" lvl="1" indent="-342900">
              <a:buFont typeface="Arial" panose="020B0604020202020204" pitchFamily="34" charset="0"/>
              <a:buChar char="•"/>
            </a:pPr>
            <a:endParaRPr lang="en-CA" sz="2400" dirty="0"/>
          </a:p>
          <a:p>
            <a:pPr marL="342900" indent="-342900">
              <a:buFont typeface="Arial" panose="020B0604020202020204" pitchFamily="34" charset="0"/>
              <a:buChar char="•"/>
            </a:pPr>
            <a:r>
              <a:rPr lang="en-US" sz="2400" dirty="0" smtClean="0"/>
              <a:t>Focus groups to collect survey feedback at each institution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8</a:t>
            </a:fld>
            <a:endParaRPr lang="en-US" dirty="0"/>
          </a:p>
        </p:txBody>
      </p:sp>
      <p:graphicFrame>
        <p:nvGraphicFramePr>
          <p:cNvPr id="7" name="Chart 6"/>
          <p:cNvGraphicFramePr/>
          <p:nvPr>
            <p:extLst>
              <p:ext uri="{D42A27DB-BD31-4B8C-83A1-F6EECF244321}">
                <p14:modId xmlns:p14="http://schemas.microsoft.com/office/powerpoint/2010/main" val="1889971041"/>
              </p:ext>
            </p:extLst>
          </p:nvPr>
        </p:nvGraphicFramePr>
        <p:xfrm>
          <a:off x="4596000" y="1600200"/>
          <a:ext cx="4114800" cy="30616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281800" y="3529900"/>
            <a:ext cx="1447800" cy="584775"/>
          </a:xfrm>
          <a:prstGeom prst="rect">
            <a:avLst/>
          </a:prstGeom>
          <a:noFill/>
        </p:spPr>
        <p:txBody>
          <a:bodyPr wrap="square" rtlCol="0">
            <a:spAutoFit/>
          </a:bodyPr>
          <a:lstStyle/>
          <a:p>
            <a:r>
              <a:rPr lang="en-CA" sz="1600" dirty="0" smtClean="0"/>
              <a:t>Faculty &amp; Administration</a:t>
            </a:r>
            <a:endParaRPr lang="en-CA" sz="1600" dirty="0"/>
          </a:p>
        </p:txBody>
      </p:sp>
    </p:spTree>
    <p:extLst>
      <p:ext uri="{BB962C8B-B14F-4D97-AF65-F5344CB8AC3E}">
        <p14:creationId xmlns:p14="http://schemas.microsoft.com/office/powerpoint/2010/main" val="73581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2" y="609600"/>
            <a:ext cx="9144000" cy="914400"/>
          </a:xfrm>
        </p:spPr>
        <p:txBody>
          <a:bodyPr>
            <a:noAutofit/>
          </a:bodyPr>
          <a:lstStyle/>
          <a:p>
            <a:r>
              <a:rPr lang="en-US" sz="3600" dirty="0" smtClean="0">
                <a:solidFill>
                  <a:srgbClr val="173377"/>
                </a:solidFill>
                <a:latin typeface="+mn-lt"/>
              </a:rPr>
              <a:t>Teaching Culture </a:t>
            </a:r>
            <a:r>
              <a:rPr lang="en-US" sz="3600" dirty="0">
                <a:solidFill>
                  <a:srgbClr val="173377"/>
                </a:solidFill>
                <a:latin typeface="+mn-lt"/>
              </a:rPr>
              <a:t>Perception </a:t>
            </a:r>
            <a:r>
              <a:rPr lang="en-US" sz="3600" dirty="0" smtClean="0">
                <a:solidFill>
                  <a:srgbClr val="173377"/>
                </a:solidFill>
                <a:latin typeface="+mn-lt"/>
              </a:rPr>
              <a:t>Survey (TCPS) Pilot</a:t>
            </a:r>
            <a:endParaRPr lang="en-US" sz="3600" dirty="0">
              <a:solidFill>
                <a:srgbClr val="173377"/>
              </a:solidFill>
              <a:latin typeface="+mn-lt"/>
            </a:endParaRPr>
          </a:p>
        </p:txBody>
      </p:sp>
      <p:sp>
        <p:nvSpPr>
          <p:cNvPr id="6" name="Rectangle 5"/>
          <p:cNvSpPr/>
          <p:nvPr/>
        </p:nvSpPr>
        <p:spPr>
          <a:xfrm>
            <a:off x="304800" y="1727537"/>
            <a:ext cx="8591365" cy="1323439"/>
          </a:xfrm>
          <a:prstGeom prst="rect">
            <a:avLst/>
          </a:prstGeom>
        </p:spPr>
        <p:txBody>
          <a:bodyPr wrap="square">
            <a:spAutoFit/>
          </a:bodyPr>
          <a:lstStyle/>
          <a:p>
            <a:endParaRPr lang="en-CA" sz="2000" dirty="0" smtClean="0"/>
          </a:p>
          <a:p>
            <a:pPr marL="342900" indent="-342900">
              <a:buFont typeface="Arial" panose="020B0604020202020204" pitchFamily="34" charset="0"/>
              <a:buChar char="•"/>
            </a:pPr>
            <a:r>
              <a:rPr lang="en-CA" sz="2000" dirty="0" smtClean="0"/>
              <a:t>Assessment </a:t>
            </a:r>
            <a:r>
              <a:rPr lang="en-CA" sz="2000" dirty="0"/>
              <a:t>of </a:t>
            </a:r>
            <a:r>
              <a:rPr lang="en-CA" sz="2000" u="sng" dirty="0"/>
              <a:t>agreement</a:t>
            </a:r>
            <a:r>
              <a:rPr lang="en-CA" sz="2000" dirty="0"/>
              <a:t> and </a:t>
            </a:r>
            <a:r>
              <a:rPr lang="en-CA" sz="2000" u="sng" dirty="0"/>
              <a:t>importance</a:t>
            </a:r>
            <a:r>
              <a:rPr lang="en-CA" sz="2000" dirty="0"/>
              <a:t> ratings</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9</a:t>
            </a:fld>
            <a:endParaRPr lang="en-US" dirty="0"/>
          </a:p>
        </p:txBody>
      </p:sp>
      <p:pic>
        <p:nvPicPr>
          <p:cNvPr id="1026" name="Picture 2"/>
          <p:cNvPicPr>
            <a:picLocks noChangeAspect="1" noChangeArrowheads="1"/>
          </p:cNvPicPr>
          <p:nvPr/>
        </p:nvPicPr>
        <p:blipFill>
          <a:blip r:embed="rId3" cstate="print"/>
          <a:srcRect l="18750" t="14000" r="19750" b="20667"/>
          <a:stretch>
            <a:fillRect/>
          </a:stretch>
        </p:blipFill>
        <p:spPr bwMode="auto">
          <a:xfrm>
            <a:off x="1301941" y="2501901"/>
            <a:ext cx="6597082" cy="3942158"/>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374475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16913</TotalTime>
  <Words>1924</Words>
  <Application>Microsoft Macintosh PowerPoint</Application>
  <PresentationFormat>On-screen Show (4:3)</PresentationFormat>
  <Paragraphs>437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NewsPrint</vt:lpstr>
      <vt:lpstr>PowerPoint Presentation</vt:lpstr>
      <vt:lpstr>Session Overview</vt:lpstr>
      <vt:lpstr>PowerPoint Presentation</vt:lpstr>
      <vt:lpstr>What’s the place of teaching?</vt:lpstr>
      <vt:lpstr>Teaching Culture – Initial Levers</vt:lpstr>
      <vt:lpstr>Our Project Aims</vt:lpstr>
      <vt:lpstr>Anticipated Project Outcomes</vt:lpstr>
      <vt:lpstr>Phase 1 – Pilot Study – Teaching Culture Perception Surveys and Focus Groups</vt:lpstr>
      <vt:lpstr>Teaching Culture Perception Survey (TCPS) Pilot</vt:lpstr>
      <vt:lpstr>Factor Analyses – Pilot Faculty TCPS</vt:lpstr>
      <vt:lpstr>Faculty Focus Groups re: Pilot TCPS</vt:lpstr>
      <vt:lpstr>Faculty TCPS Revisions</vt:lpstr>
      <vt:lpstr>Session Activity</vt:lpstr>
      <vt:lpstr>Future Work and Wrap-Up </vt:lpstr>
      <vt:lpstr>References</vt:lpstr>
      <vt:lpstr>Thank you!</vt:lpstr>
      <vt:lpstr>Phase 1 – Pilot Study – Teaching Culture Perception Survey</vt:lpstr>
      <vt:lpstr>Phase 1 – Pilot Study – Identification and validation of indicators</vt:lpstr>
      <vt:lpstr>Phase 1 –Indicators</vt:lpstr>
      <vt:lpstr>Pilot Study Survey Factor Analyses</vt:lpstr>
      <vt:lpstr>CUT?? Pilot Study Focus Group Results</vt:lpstr>
      <vt:lpstr>Phase 2 Teaching Culture Institutional Indicators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Wolf</dc:creator>
  <cp:lastModifiedBy>Lindsay Doucet</cp:lastModifiedBy>
  <cp:revision>168</cp:revision>
  <cp:lastPrinted>2014-10-27T16:22:14Z</cp:lastPrinted>
  <dcterms:created xsi:type="dcterms:W3CDTF">2013-10-21T12:01:30Z</dcterms:created>
  <dcterms:modified xsi:type="dcterms:W3CDTF">2016-06-05T01:14:05Z</dcterms:modified>
</cp:coreProperties>
</file>